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9" r:id="rId3"/>
    <p:sldId id="257" r:id="rId4"/>
    <p:sldId id="258" r:id="rId5"/>
    <p:sldId id="263" r:id="rId6"/>
    <p:sldId id="261" r:id="rId7"/>
    <p:sldId id="273" r:id="rId8"/>
    <p:sldId id="281" r:id="rId9"/>
    <p:sldId id="282" r:id="rId10"/>
    <p:sldId id="283" r:id="rId11"/>
    <p:sldId id="284" r:id="rId12"/>
    <p:sldId id="288" r:id="rId13"/>
    <p:sldId id="289" r:id="rId14"/>
    <p:sldId id="277"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Roboto" panose="020B0604020202020204" charset="0"/>
      <p:regular r:id="rId20"/>
    </p:embeddedFont>
    <p:embeddedFont>
      <p:font typeface="Roboto Bold" panose="020B0604020202020204" charset="0"/>
      <p:regular r:id="rId21"/>
    </p:embeddedFont>
    <p:embeddedFont>
      <p:font typeface="Roboto Condensed Bold" panose="020B0604020202020204" charset="0"/>
      <p:regular r:id="rId22"/>
    </p:embeddedFont>
    <p:embeddedFont>
      <p:font typeface="Open San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22" autoAdjust="0"/>
  </p:normalViewPr>
  <p:slideViewPr>
    <p:cSldViewPr>
      <p:cViewPr varScale="1">
        <p:scale>
          <a:sx n="74" d="100"/>
          <a:sy n="74" d="100"/>
        </p:scale>
        <p:origin x="5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15478"/>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1632713"/>
            <a:ext cx="7806619" cy="7021575"/>
            <a:chOff x="0" y="0"/>
            <a:chExt cx="10408825" cy="9362100"/>
          </a:xfrm>
        </p:grpSpPr>
        <p:sp>
          <p:nvSpPr>
            <p:cNvPr id="3" name="AutoShape 3"/>
            <p:cNvSpPr/>
            <p:nvPr/>
          </p:nvSpPr>
          <p:spPr>
            <a:xfrm>
              <a:off x="0" y="0"/>
              <a:ext cx="8632370" cy="1857444"/>
            </a:xfrm>
            <a:prstGeom prst="rect">
              <a:avLst/>
            </a:prstGeom>
            <a:solidFill>
              <a:srgbClr val="6D123F"/>
            </a:solidFill>
          </p:spPr>
        </p:sp>
        <p:sp>
          <p:nvSpPr>
            <p:cNvPr id="4" name="TextBox 4"/>
            <p:cNvSpPr txBox="1"/>
            <p:nvPr/>
          </p:nvSpPr>
          <p:spPr>
            <a:xfrm>
              <a:off x="586148" y="278484"/>
              <a:ext cx="7460076" cy="1538883"/>
            </a:xfrm>
            <a:prstGeom prst="rect">
              <a:avLst/>
            </a:prstGeom>
          </p:spPr>
          <p:txBody>
            <a:bodyPr lIns="0" tIns="0" rIns="0" bIns="0" rtlCol="0" anchor="t">
              <a:spAutoFit/>
            </a:bodyPr>
            <a:lstStyle/>
            <a:p>
              <a:pPr algn="l">
                <a:lnSpc>
                  <a:spcPts val="4480"/>
                </a:lnSpc>
              </a:pPr>
              <a:r>
                <a:rPr lang="en-US" sz="3200" spc="192" dirty="0">
                  <a:solidFill>
                    <a:srgbClr val="FFFFFF"/>
                  </a:solidFill>
                  <a:latin typeface="Roboto"/>
                </a:rPr>
                <a:t>PRESENTATION OF PROJECT ON</a:t>
              </a:r>
            </a:p>
          </p:txBody>
        </p:sp>
        <p:sp>
          <p:nvSpPr>
            <p:cNvPr id="5" name="TextBox 5"/>
            <p:cNvSpPr txBox="1"/>
            <p:nvPr/>
          </p:nvSpPr>
          <p:spPr>
            <a:xfrm>
              <a:off x="0" y="2843307"/>
              <a:ext cx="10408825" cy="6518793"/>
            </a:xfrm>
            <a:prstGeom prst="rect">
              <a:avLst/>
            </a:prstGeom>
          </p:spPr>
          <p:txBody>
            <a:bodyPr lIns="0" tIns="0" rIns="0" bIns="0" rtlCol="0" anchor="t">
              <a:spAutoFit/>
            </a:bodyPr>
            <a:lstStyle/>
            <a:p>
              <a:pPr>
                <a:lnSpc>
                  <a:spcPts val="9500"/>
                </a:lnSpc>
              </a:pPr>
              <a:r>
                <a:rPr lang="en-US" sz="10000" spc="200" dirty="0">
                  <a:solidFill>
                    <a:srgbClr val="6D123F"/>
                  </a:solidFill>
                  <a:latin typeface="Roboto Condensed Bold"/>
                </a:rPr>
                <a:t>FOOD ORDER       &amp;</a:t>
              </a:r>
            </a:p>
            <a:p>
              <a:pPr algn="l">
                <a:lnSpc>
                  <a:spcPts val="9500"/>
                </a:lnSpc>
              </a:pPr>
              <a:r>
                <a:rPr lang="en-US" sz="10000" spc="200" dirty="0">
                  <a:solidFill>
                    <a:srgbClr val="6D123F"/>
                  </a:solidFill>
                  <a:latin typeface="Roboto Condensed Bold"/>
                </a:rPr>
                <a:t>DELVERY SYSTEM</a:t>
              </a:r>
            </a:p>
          </p:txBody>
        </p:sp>
        <p:sp>
          <p:nvSpPr>
            <p:cNvPr id="6" name="TextBox 6"/>
            <p:cNvSpPr txBox="1"/>
            <p:nvPr/>
          </p:nvSpPr>
          <p:spPr>
            <a:xfrm>
              <a:off x="0" y="8720327"/>
              <a:ext cx="7460077" cy="641773"/>
            </a:xfrm>
            <a:prstGeom prst="rect">
              <a:avLst/>
            </a:prstGeom>
          </p:spPr>
          <p:txBody>
            <a:bodyPr lIns="0" tIns="0" rIns="0" bIns="0" rtlCol="0" anchor="t">
              <a:spAutoFit/>
            </a:bodyPr>
            <a:lstStyle/>
            <a:p>
              <a:pPr algn="l">
                <a:lnSpc>
                  <a:spcPts val="3919"/>
                </a:lnSpc>
              </a:pPr>
              <a:endParaRPr lang="en-US" sz="2800" spc="252" dirty="0">
                <a:solidFill>
                  <a:srgbClr val="BA5A87"/>
                </a:solidFill>
                <a:latin typeface="Roboto"/>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D123F"/>
        </a:solidFill>
        <a:effectLst/>
      </p:bgPr>
    </p:bg>
    <p:spTree>
      <p:nvGrpSpPr>
        <p:cNvPr id="1" name=""/>
        <p:cNvGrpSpPr/>
        <p:nvPr/>
      </p:nvGrpSpPr>
      <p:grpSpPr>
        <a:xfrm>
          <a:off x="0" y="0"/>
          <a:ext cx="0" cy="0"/>
          <a:chOff x="0" y="0"/>
          <a:chExt cx="0" cy="0"/>
        </a:xfrm>
      </p:grpSpPr>
      <p:sp>
        <p:nvSpPr>
          <p:cNvPr id="2" name="TextBox 2"/>
          <p:cNvSpPr txBox="1"/>
          <p:nvPr/>
        </p:nvSpPr>
        <p:spPr>
          <a:xfrm>
            <a:off x="2414747" y="447675"/>
            <a:ext cx="13123852" cy="1375377"/>
          </a:xfrm>
          <a:prstGeom prst="rect">
            <a:avLst/>
          </a:prstGeom>
        </p:spPr>
        <p:txBody>
          <a:bodyPr lIns="0" tIns="0" rIns="0" bIns="0" rtlCol="0" anchor="t">
            <a:spAutoFit/>
          </a:bodyPr>
          <a:lstStyle/>
          <a:p>
            <a:pPr marL="0" marR="0" lvl="0" indent="0" algn="ctr" defTabSz="914400" rtl="0" eaLnBrk="1" fontAlgn="auto" latinLnBrk="0" hangingPunct="1">
              <a:lnSpc>
                <a:spcPts val="12319"/>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Roboto Condensed Bold"/>
                <a:ea typeface="+mn-ea"/>
                <a:cs typeface="+mn-cs"/>
              </a:rPr>
              <a:t>Limitations &amp; Difficulties</a:t>
            </a:r>
          </a:p>
        </p:txBody>
      </p:sp>
      <p:grpSp>
        <p:nvGrpSpPr>
          <p:cNvPr id="3" name="Group 3"/>
          <p:cNvGrpSpPr/>
          <p:nvPr/>
        </p:nvGrpSpPr>
        <p:grpSpPr>
          <a:xfrm>
            <a:off x="4008120" y="1968902"/>
            <a:ext cx="11108434" cy="519779"/>
            <a:chOff x="0" y="0"/>
            <a:chExt cx="3121300" cy="146050"/>
          </a:xfrm>
          <a:solidFill>
            <a:schemeClr val="bg1"/>
          </a:solidFill>
        </p:grpSpPr>
        <p:sp>
          <p:nvSpPr>
            <p:cNvPr id="4" name="Freeform 4"/>
            <p:cNvSpPr/>
            <p:nvPr/>
          </p:nvSpPr>
          <p:spPr>
            <a:xfrm>
              <a:off x="0" y="-2540"/>
              <a:ext cx="3121300" cy="153670"/>
            </a:xfrm>
            <a:custGeom>
              <a:avLst/>
              <a:gdLst/>
              <a:ahLst/>
              <a:cxnLst/>
              <a:rect l="l" t="t" r="r" b="b"/>
              <a:pathLst>
                <a:path w="3121300" h="153670">
                  <a:moveTo>
                    <a:pt x="612061" y="27940"/>
                  </a:moveTo>
                  <a:cubicBezTo>
                    <a:pt x="612061" y="26670"/>
                    <a:pt x="609958" y="26670"/>
                    <a:pt x="612061" y="27940"/>
                  </a:cubicBezTo>
                  <a:close/>
                  <a:cubicBezTo>
                    <a:pt x="616267" y="30480"/>
                    <a:pt x="620474" y="30480"/>
                    <a:pt x="624681" y="29210"/>
                  </a:cubicBezTo>
                  <a:cubicBezTo>
                    <a:pt x="624681" y="26670"/>
                    <a:pt x="616267" y="26670"/>
                    <a:pt x="614164" y="25400"/>
                  </a:cubicBezTo>
                  <a:cubicBezTo>
                    <a:pt x="618371" y="26670"/>
                    <a:pt x="614164" y="26670"/>
                    <a:pt x="612061" y="27940"/>
                  </a:cubicBezTo>
                  <a:close/>
                  <a:moveTo>
                    <a:pt x="3018238" y="81280"/>
                  </a:moveTo>
                  <a:cubicBezTo>
                    <a:pt x="3020342" y="81280"/>
                    <a:pt x="3020342" y="81280"/>
                    <a:pt x="3022445" y="80010"/>
                  </a:cubicBezTo>
                  <a:lnTo>
                    <a:pt x="3022445" y="78740"/>
                  </a:lnTo>
                  <a:lnTo>
                    <a:pt x="3018238" y="81280"/>
                  </a:lnTo>
                  <a:close/>
                  <a:moveTo>
                    <a:pt x="3060304" y="119380"/>
                  </a:moveTo>
                  <a:lnTo>
                    <a:pt x="3066614" y="123190"/>
                  </a:lnTo>
                  <a:cubicBezTo>
                    <a:pt x="3083441" y="121920"/>
                    <a:pt x="3112887" y="119380"/>
                    <a:pt x="3121300" y="115570"/>
                  </a:cubicBezTo>
                  <a:cubicBezTo>
                    <a:pt x="3121300" y="115570"/>
                    <a:pt x="3058201" y="97790"/>
                    <a:pt x="3041375" y="87630"/>
                  </a:cubicBezTo>
                  <a:cubicBezTo>
                    <a:pt x="3064511" y="90170"/>
                    <a:pt x="3047685" y="86360"/>
                    <a:pt x="3043478" y="83820"/>
                  </a:cubicBezTo>
                  <a:lnTo>
                    <a:pt x="3041375" y="86360"/>
                  </a:lnTo>
                  <a:cubicBezTo>
                    <a:pt x="3026652" y="83820"/>
                    <a:pt x="3026652" y="78740"/>
                    <a:pt x="3020342" y="77470"/>
                  </a:cubicBezTo>
                  <a:lnTo>
                    <a:pt x="3020342" y="78740"/>
                  </a:lnTo>
                  <a:lnTo>
                    <a:pt x="3020342" y="77470"/>
                  </a:lnTo>
                  <a:lnTo>
                    <a:pt x="3020342" y="80010"/>
                  </a:lnTo>
                  <a:cubicBezTo>
                    <a:pt x="3020342" y="81280"/>
                    <a:pt x="3020342" y="82550"/>
                    <a:pt x="3016135" y="81280"/>
                  </a:cubicBezTo>
                  <a:cubicBezTo>
                    <a:pt x="3009825" y="82550"/>
                    <a:pt x="3001412" y="81280"/>
                    <a:pt x="2997205" y="81280"/>
                  </a:cubicBezTo>
                  <a:lnTo>
                    <a:pt x="2997205" y="76200"/>
                  </a:lnTo>
                  <a:cubicBezTo>
                    <a:pt x="2986689" y="85090"/>
                    <a:pt x="2929900" y="62230"/>
                    <a:pt x="2915177" y="62230"/>
                  </a:cubicBezTo>
                  <a:cubicBezTo>
                    <a:pt x="2902557" y="55880"/>
                    <a:pt x="2883627" y="63500"/>
                    <a:pt x="2866801" y="60960"/>
                  </a:cubicBezTo>
                  <a:cubicBezTo>
                    <a:pt x="2839458" y="59690"/>
                    <a:pt x="2854181" y="54610"/>
                    <a:pt x="2839458" y="50800"/>
                  </a:cubicBezTo>
                  <a:cubicBezTo>
                    <a:pt x="2822631" y="48260"/>
                    <a:pt x="2843664" y="55880"/>
                    <a:pt x="2835251" y="55880"/>
                  </a:cubicBezTo>
                  <a:lnTo>
                    <a:pt x="2814218" y="49530"/>
                  </a:lnTo>
                  <a:cubicBezTo>
                    <a:pt x="2826838" y="49530"/>
                    <a:pt x="2820528" y="45720"/>
                    <a:pt x="2818425" y="44450"/>
                  </a:cubicBezTo>
                  <a:cubicBezTo>
                    <a:pt x="2801598" y="43180"/>
                    <a:pt x="2772152" y="35560"/>
                    <a:pt x="2767945" y="44450"/>
                  </a:cubicBezTo>
                  <a:cubicBezTo>
                    <a:pt x="2744809" y="40640"/>
                    <a:pt x="2744809" y="36830"/>
                    <a:pt x="2734293" y="35560"/>
                  </a:cubicBezTo>
                  <a:cubicBezTo>
                    <a:pt x="2738499" y="36830"/>
                    <a:pt x="2744809" y="39370"/>
                    <a:pt x="2744809" y="40640"/>
                  </a:cubicBezTo>
                  <a:cubicBezTo>
                    <a:pt x="2734293" y="36830"/>
                    <a:pt x="2740602" y="41910"/>
                    <a:pt x="2744809" y="41910"/>
                  </a:cubicBezTo>
                  <a:cubicBezTo>
                    <a:pt x="2730086" y="45720"/>
                    <a:pt x="2669090" y="25400"/>
                    <a:pt x="2666987" y="35560"/>
                  </a:cubicBezTo>
                  <a:lnTo>
                    <a:pt x="2666987" y="34290"/>
                  </a:lnTo>
                  <a:cubicBezTo>
                    <a:pt x="2662780" y="41910"/>
                    <a:pt x="2669090" y="49530"/>
                    <a:pt x="2658574" y="53340"/>
                  </a:cubicBezTo>
                  <a:lnTo>
                    <a:pt x="2652264" y="49530"/>
                  </a:lnTo>
                  <a:lnTo>
                    <a:pt x="2641747" y="53340"/>
                  </a:lnTo>
                  <a:cubicBezTo>
                    <a:pt x="2635437" y="50800"/>
                    <a:pt x="2637541" y="49530"/>
                    <a:pt x="2637541" y="48260"/>
                  </a:cubicBezTo>
                  <a:cubicBezTo>
                    <a:pt x="2620714" y="52070"/>
                    <a:pt x="2597578" y="46990"/>
                    <a:pt x="2578648" y="46990"/>
                  </a:cubicBezTo>
                  <a:lnTo>
                    <a:pt x="2599681" y="67310"/>
                  </a:lnTo>
                  <a:cubicBezTo>
                    <a:pt x="2582855" y="62230"/>
                    <a:pt x="2551305" y="53340"/>
                    <a:pt x="2549202" y="59690"/>
                  </a:cubicBezTo>
                  <a:lnTo>
                    <a:pt x="2538686" y="53340"/>
                  </a:lnTo>
                  <a:cubicBezTo>
                    <a:pt x="2505033" y="40640"/>
                    <a:pt x="2515549" y="58420"/>
                    <a:pt x="2500826" y="54610"/>
                  </a:cubicBezTo>
                  <a:lnTo>
                    <a:pt x="2484000" y="46990"/>
                  </a:lnTo>
                  <a:lnTo>
                    <a:pt x="2500826" y="46990"/>
                  </a:lnTo>
                  <a:cubicBezTo>
                    <a:pt x="2484000" y="43180"/>
                    <a:pt x="2477690" y="40640"/>
                    <a:pt x="2462967" y="35560"/>
                  </a:cubicBezTo>
                  <a:lnTo>
                    <a:pt x="2465070" y="36830"/>
                  </a:lnTo>
                  <a:lnTo>
                    <a:pt x="2462967" y="36830"/>
                  </a:lnTo>
                  <a:cubicBezTo>
                    <a:pt x="2460863" y="40640"/>
                    <a:pt x="2452450" y="43180"/>
                    <a:pt x="2439830" y="41910"/>
                  </a:cubicBezTo>
                  <a:cubicBezTo>
                    <a:pt x="2423004" y="40640"/>
                    <a:pt x="2410384" y="46990"/>
                    <a:pt x="2383041" y="38100"/>
                  </a:cubicBezTo>
                  <a:lnTo>
                    <a:pt x="2376731" y="46990"/>
                  </a:lnTo>
                  <a:lnTo>
                    <a:pt x="2355698" y="41910"/>
                  </a:lnTo>
                  <a:lnTo>
                    <a:pt x="2355698" y="35560"/>
                  </a:lnTo>
                  <a:cubicBezTo>
                    <a:pt x="2376731" y="35560"/>
                    <a:pt x="2412487" y="33020"/>
                    <a:pt x="2439830" y="33020"/>
                  </a:cubicBezTo>
                  <a:lnTo>
                    <a:pt x="2439830" y="38100"/>
                  </a:lnTo>
                  <a:lnTo>
                    <a:pt x="2465070" y="36830"/>
                  </a:lnTo>
                  <a:lnTo>
                    <a:pt x="2465070" y="35560"/>
                  </a:lnTo>
                  <a:cubicBezTo>
                    <a:pt x="2460863" y="34290"/>
                    <a:pt x="2452450" y="34290"/>
                    <a:pt x="2439830" y="34290"/>
                  </a:cubicBezTo>
                  <a:lnTo>
                    <a:pt x="2439830" y="31750"/>
                  </a:lnTo>
                  <a:cubicBezTo>
                    <a:pt x="2425107" y="31750"/>
                    <a:pt x="2408281" y="34290"/>
                    <a:pt x="2397764" y="34290"/>
                  </a:cubicBezTo>
                  <a:cubicBezTo>
                    <a:pt x="2393558" y="33020"/>
                    <a:pt x="2380938" y="26670"/>
                    <a:pt x="2389351" y="22860"/>
                  </a:cubicBezTo>
                  <a:lnTo>
                    <a:pt x="2378835" y="27940"/>
                  </a:lnTo>
                  <a:cubicBezTo>
                    <a:pt x="2328355" y="29210"/>
                    <a:pt x="2328355" y="29210"/>
                    <a:pt x="2273670" y="21590"/>
                  </a:cubicBezTo>
                  <a:lnTo>
                    <a:pt x="2277876" y="24130"/>
                  </a:lnTo>
                  <a:cubicBezTo>
                    <a:pt x="2267360" y="25400"/>
                    <a:pt x="2256843" y="27940"/>
                    <a:pt x="2254740" y="22860"/>
                  </a:cubicBezTo>
                  <a:lnTo>
                    <a:pt x="2252637" y="20320"/>
                  </a:lnTo>
                  <a:lnTo>
                    <a:pt x="2252637" y="22860"/>
                  </a:lnTo>
                  <a:cubicBezTo>
                    <a:pt x="2221087" y="21590"/>
                    <a:pt x="2187434" y="17780"/>
                    <a:pt x="2166401" y="10160"/>
                  </a:cubicBezTo>
                  <a:lnTo>
                    <a:pt x="2162195" y="17780"/>
                  </a:lnTo>
                  <a:cubicBezTo>
                    <a:pt x="2155884" y="17780"/>
                    <a:pt x="2145368" y="6350"/>
                    <a:pt x="2141162" y="16510"/>
                  </a:cubicBezTo>
                  <a:lnTo>
                    <a:pt x="2126438" y="19050"/>
                  </a:lnTo>
                  <a:cubicBezTo>
                    <a:pt x="2118025" y="19050"/>
                    <a:pt x="2111715" y="22860"/>
                    <a:pt x="2101199" y="19050"/>
                  </a:cubicBezTo>
                  <a:cubicBezTo>
                    <a:pt x="2101199" y="19050"/>
                    <a:pt x="2099096" y="19050"/>
                    <a:pt x="2099096" y="17780"/>
                  </a:cubicBezTo>
                  <a:cubicBezTo>
                    <a:pt x="2078062" y="15240"/>
                    <a:pt x="2099096" y="24130"/>
                    <a:pt x="2075959" y="20320"/>
                  </a:cubicBezTo>
                  <a:cubicBezTo>
                    <a:pt x="2067546" y="15240"/>
                    <a:pt x="2067546" y="29210"/>
                    <a:pt x="2054926" y="27940"/>
                  </a:cubicBezTo>
                  <a:lnTo>
                    <a:pt x="2042306" y="17780"/>
                  </a:lnTo>
                  <a:cubicBezTo>
                    <a:pt x="2021273" y="11430"/>
                    <a:pt x="2017067" y="21590"/>
                    <a:pt x="1987620" y="22860"/>
                  </a:cubicBezTo>
                  <a:cubicBezTo>
                    <a:pt x="1972897" y="19050"/>
                    <a:pt x="1966587" y="10160"/>
                    <a:pt x="1975001" y="2540"/>
                  </a:cubicBezTo>
                  <a:cubicBezTo>
                    <a:pt x="1962381" y="11430"/>
                    <a:pt x="1968691" y="8890"/>
                    <a:pt x="1951864" y="12700"/>
                  </a:cubicBezTo>
                  <a:cubicBezTo>
                    <a:pt x="1949761" y="8890"/>
                    <a:pt x="1951864" y="7620"/>
                    <a:pt x="1953968" y="5080"/>
                  </a:cubicBezTo>
                  <a:cubicBezTo>
                    <a:pt x="1939244" y="0"/>
                    <a:pt x="1943451" y="8890"/>
                    <a:pt x="1932935" y="8890"/>
                  </a:cubicBezTo>
                  <a:cubicBezTo>
                    <a:pt x="1932935" y="7620"/>
                    <a:pt x="1935038" y="6350"/>
                    <a:pt x="1935038" y="5080"/>
                  </a:cubicBezTo>
                  <a:lnTo>
                    <a:pt x="1932935" y="8890"/>
                  </a:lnTo>
                  <a:cubicBezTo>
                    <a:pt x="1935038" y="15240"/>
                    <a:pt x="1930831" y="26670"/>
                    <a:pt x="1926625" y="27940"/>
                  </a:cubicBezTo>
                  <a:lnTo>
                    <a:pt x="1930831" y="30480"/>
                  </a:lnTo>
                  <a:cubicBezTo>
                    <a:pt x="1918211" y="34290"/>
                    <a:pt x="1905592" y="36830"/>
                    <a:pt x="1890868" y="33020"/>
                  </a:cubicBezTo>
                  <a:lnTo>
                    <a:pt x="1890868" y="29210"/>
                  </a:lnTo>
                  <a:lnTo>
                    <a:pt x="1876145" y="30480"/>
                  </a:lnTo>
                  <a:lnTo>
                    <a:pt x="1876145" y="25400"/>
                  </a:lnTo>
                  <a:lnTo>
                    <a:pt x="1853009" y="26670"/>
                  </a:lnTo>
                  <a:lnTo>
                    <a:pt x="1855112" y="27940"/>
                  </a:lnTo>
                  <a:cubicBezTo>
                    <a:pt x="1850906" y="27940"/>
                    <a:pt x="1831976" y="30480"/>
                    <a:pt x="1823563" y="27940"/>
                  </a:cubicBezTo>
                  <a:lnTo>
                    <a:pt x="1823563" y="25400"/>
                  </a:lnTo>
                  <a:cubicBezTo>
                    <a:pt x="1796220" y="17780"/>
                    <a:pt x="1773084" y="27940"/>
                    <a:pt x="1741534" y="29210"/>
                  </a:cubicBezTo>
                  <a:lnTo>
                    <a:pt x="1745741" y="24130"/>
                  </a:lnTo>
                  <a:cubicBezTo>
                    <a:pt x="1735224" y="19050"/>
                    <a:pt x="1743637" y="31750"/>
                    <a:pt x="1728914" y="29210"/>
                  </a:cubicBezTo>
                  <a:lnTo>
                    <a:pt x="1728914" y="22860"/>
                  </a:lnTo>
                  <a:cubicBezTo>
                    <a:pt x="1718398" y="31750"/>
                    <a:pt x="1714191" y="21590"/>
                    <a:pt x="1705778" y="17780"/>
                  </a:cubicBezTo>
                  <a:lnTo>
                    <a:pt x="1709985" y="26670"/>
                  </a:lnTo>
                  <a:lnTo>
                    <a:pt x="1695261" y="25400"/>
                  </a:lnTo>
                  <a:cubicBezTo>
                    <a:pt x="1678435" y="22860"/>
                    <a:pt x="1684745" y="13970"/>
                    <a:pt x="1686848" y="10160"/>
                  </a:cubicBezTo>
                  <a:lnTo>
                    <a:pt x="1676332" y="15240"/>
                  </a:lnTo>
                  <a:lnTo>
                    <a:pt x="1674228" y="7620"/>
                  </a:lnTo>
                  <a:cubicBezTo>
                    <a:pt x="1665815" y="16510"/>
                    <a:pt x="1665815" y="6350"/>
                    <a:pt x="1651092" y="11430"/>
                  </a:cubicBezTo>
                  <a:cubicBezTo>
                    <a:pt x="1648989" y="8890"/>
                    <a:pt x="1653195" y="6350"/>
                    <a:pt x="1648989" y="5080"/>
                  </a:cubicBezTo>
                  <a:lnTo>
                    <a:pt x="1625853" y="15240"/>
                  </a:lnTo>
                  <a:lnTo>
                    <a:pt x="1640576" y="10160"/>
                  </a:lnTo>
                  <a:lnTo>
                    <a:pt x="1638472" y="21590"/>
                  </a:lnTo>
                  <a:cubicBezTo>
                    <a:pt x="1623749" y="30480"/>
                    <a:pt x="1617439" y="20320"/>
                    <a:pt x="1606923" y="22860"/>
                  </a:cubicBezTo>
                  <a:lnTo>
                    <a:pt x="1613233" y="19050"/>
                  </a:lnTo>
                  <a:cubicBezTo>
                    <a:pt x="1596406" y="21590"/>
                    <a:pt x="1594303" y="16510"/>
                    <a:pt x="1585890" y="13970"/>
                  </a:cubicBezTo>
                  <a:cubicBezTo>
                    <a:pt x="1587993" y="16510"/>
                    <a:pt x="1594303" y="19050"/>
                    <a:pt x="1585890" y="20320"/>
                  </a:cubicBezTo>
                  <a:cubicBezTo>
                    <a:pt x="1581683" y="20320"/>
                    <a:pt x="1583786" y="16510"/>
                    <a:pt x="1577477" y="15240"/>
                  </a:cubicBezTo>
                  <a:cubicBezTo>
                    <a:pt x="1575373" y="22860"/>
                    <a:pt x="1564857" y="26670"/>
                    <a:pt x="1552237" y="22860"/>
                  </a:cubicBezTo>
                  <a:cubicBezTo>
                    <a:pt x="1552237" y="21590"/>
                    <a:pt x="1552237" y="20320"/>
                    <a:pt x="1554340" y="20320"/>
                  </a:cubicBezTo>
                  <a:cubicBezTo>
                    <a:pt x="1552237" y="21590"/>
                    <a:pt x="1550134" y="22860"/>
                    <a:pt x="1545927" y="21590"/>
                  </a:cubicBezTo>
                  <a:lnTo>
                    <a:pt x="1548030" y="13970"/>
                  </a:lnTo>
                  <a:lnTo>
                    <a:pt x="1537514" y="21590"/>
                  </a:lnTo>
                  <a:cubicBezTo>
                    <a:pt x="1531204" y="19050"/>
                    <a:pt x="1520687" y="25400"/>
                    <a:pt x="1522791" y="20320"/>
                  </a:cubicBezTo>
                  <a:lnTo>
                    <a:pt x="1526997" y="19050"/>
                  </a:lnTo>
                  <a:lnTo>
                    <a:pt x="1478621" y="16510"/>
                  </a:lnTo>
                  <a:lnTo>
                    <a:pt x="1478621" y="10160"/>
                  </a:lnTo>
                  <a:cubicBezTo>
                    <a:pt x="1472311" y="21590"/>
                    <a:pt x="1451278" y="8890"/>
                    <a:pt x="1453382" y="20320"/>
                  </a:cubicBezTo>
                  <a:cubicBezTo>
                    <a:pt x="1444968" y="13970"/>
                    <a:pt x="1417626" y="24130"/>
                    <a:pt x="1421832" y="11430"/>
                  </a:cubicBezTo>
                  <a:cubicBezTo>
                    <a:pt x="1390283" y="10160"/>
                    <a:pt x="1373456" y="22860"/>
                    <a:pt x="1333494" y="16510"/>
                  </a:cubicBezTo>
                  <a:cubicBezTo>
                    <a:pt x="1318770" y="6350"/>
                    <a:pt x="1280911" y="8890"/>
                    <a:pt x="1255671" y="7620"/>
                  </a:cubicBezTo>
                  <a:cubicBezTo>
                    <a:pt x="1207295" y="12700"/>
                    <a:pt x="1175746" y="16510"/>
                    <a:pt x="1125267" y="19050"/>
                  </a:cubicBezTo>
                  <a:cubicBezTo>
                    <a:pt x="1095820" y="3810"/>
                    <a:pt x="1049548" y="24130"/>
                    <a:pt x="1017998" y="15240"/>
                  </a:cubicBezTo>
                  <a:lnTo>
                    <a:pt x="1009585" y="21590"/>
                  </a:lnTo>
                  <a:cubicBezTo>
                    <a:pt x="988552" y="11430"/>
                    <a:pt x="954899" y="24130"/>
                    <a:pt x="925453" y="13970"/>
                  </a:cubicBezTo>
                  <a:cubicBezTo>
                    <a:pt x="917040" y="16510"/>
                    <a:pt x="914936" y="17780"/>
                    <a:pt x="912833" y="17780"/>
                  </a:cubicBezTo>
                  <a:cubicBezTo>
                    <a:pt x="914936" y="17780"/>
                    <a:pt x="917040" y="19050"/>
                    <a:pt x="917040" y="22860"/>
                  </a:cubicBezTo>
                  <a:cubicBezTo>
                    <a:pt x="908627" y="20320"/>
                    <a:pt x="891800" y="24130"/>
                    <a:pt x="891800" y="16510"/>
                  </a:cubicBezTo>
                  <a:lnTo>
                    <a:pt x="893903" y="15240"/>
                  </a:lnTo>
                  <a:cubicBezTo>
                    <a:pt x="896007" y="7620"/>
                    <a:pt x="868664" y="19050"/>
                    <a:pt x="858147" y="12700"/>
                  </a:cubicBezTo>
                  <a:lnTo>
                    <a:pt x="862354" y="20320"/>
                  </a:lnTo>
                  <a:lnTo>
                    <a:pt x="845527" y="19050"/>
                  </a:lnTo>
                  <a:lnTo>
                    <a:pt x="849734" y="17780"/>
                  </a:lnTo>
                  <a:cubicBezTo>
                    <a:pt x="778222" y="35560"/>
                    <a:pt x="746672" y="10160"/>
                    <a:pt x="679367" y="26670"/>
                  </a:cubicBezTo>
                  <a:cubicBezTo>
                    <a:pt x="687780" y="17780"/>
                    <a:pt x="666747" y="31750"/>
                    <a:pt x="664643" y="21590"/>
                  </a:cubicBezTo>
                  <a:cubicBezTo>
                    <a:pt x="647817" y="8890"/>
                    <a:pt x="633094" y="24130"/>
                    <a:pt x="620474" y="27940"/>
                  </a:cubicBezTo>
                  <a:lnTo>
                    <a:pt x="620474" y="29210"/>
                  </a:lnTo>
                  <a:lnTo>
                    <a:pt x="597338" y="27940"/>
                  </a:lnTo>
                  <a:cubicBezTo>
                    <a:pt x="612061" y="15240"/>
                    <a:pt x="580511" y="38100"/>
                    <a:pt x="593131" y="27940"/>
                  </a:cubicBezTo>
                  <a:cubicBezTo>
                    <a:pt x="530032" y="19050"/>
                    <a:pt x="448003" y="27940"/>
                    <a:pt x="376491" y="24130"/>
                  </a:cubicBezTo>
                  <a:lnTo>
                    <a:pt x="380698" y="27940"/>
                  </a:lnTo>
                  <a:cubicBezTo>
                    <a:pt x="361768" y="27940"/>
                    <a:pt x="338632" y="31750"/>
                    <a:pt x="326012" y="26670"/>
                  </a:cubicBezTo>
                  <a:cubicBezTo>
                    <a:pt x="311289" y="21590"/>
                    <a:pt x="294462" y="34290"/>
                    <a:pt x="290256" y="35560"/>
                  </a:cubicBezTo>
                  <a:cubicBezTo>
                    <a:pt x="275533" y="40640"/>
                    <a:pt x="260809" y="30480"/>
                    <a:pt x="267119" y="30480"/>
                  </a:cubicBezTo>
                  <a:cubicBezTo>
                    <a:pt x="250293" y="31750"/>
                    <a:pt x="235570" y="43180"/>
                    <a:pt x="212433" y="38100"/>
                  </a:cubicBezTo>
                  <a:cubicBezTo>
                    <a:pt x="204020" y="27940"/>
                    <a:pt x="149334" y="48260"/>
                    <a:pt x="149334" y="36830"/>
                  </a:cubicBezTo>
                  <a:lnTo>
                    <a:pt x="149334" y="38100"/>
                  </a:lnTo>
                  <a:cubicBezTo>
                    <a:pt x="119888" y="29210"/>
                    <a:pt x="92545" y="43180"/>
                    <a:pt x="63099" y="35560"/>
                  </a:cubicBezTo>
                  <a:cubicBezTo>
                    <a:pt x="63099" y="35560"/>
                    <a:pt x="63099" y="34290"/>
                    <a:pt x="65202" y="34290"/>
                  </a:cubicBezTo>
                  <a:lnTo>
                    <a:pt x="0" y="69850"/>
                  </a:lnTo>
                  <a:lnTo>
                    <a:pt x="18930" y="109220"/>
                  </a:lnTo>
                  <a:lnTo>
                    <a:pt x="73616" y="140970"/>
                  </a:lnTo>
                  <a:lnTo>
                    <a:pt x="222950" y="134620"/>
                  </a:lnTo>
                  <a:lnTo>
                    <a:pt x="342838" y="147320"/>
                  </a:lnTo>
                  <a:lnTo>
                    <a:pt x="633094" y="142240"/>
                  </a:lnTo>
                  <a:lnTo>
                    <a:pt x="654127" y="133350"/>
                  </a:lnTo>
                  <a:cubicBezTo>
                    <a:pt x="710916" y="148590"/>
                    <a:pt x="784532" y="130810"/>
                    <a:pt x="845527" y="142240"/>
                  </a:cubicBezTo>
                  <a:lnTo>
                    <a:pt x="847631" y="134620"/>
                  </a:lnTo>
                  <a:cubicBezTo>
                    <a:pt x="864457" y="134620"/>
                    <a:pt x="864457" y="138430"/>
                    <a:pt x="868664" y="139700"/>
                  </a:cubicBezTo>
                  <a:cubicBezTo>
                    <a:pt x="1030618" y="138430"/>
                    <a:pt x="1196779" y="128270"/>
                    <a:pt x="1341907" y="137160"/>
                  </a:cubicBezTo>
                  <a:cubicBezTo>
                    <a:pt x="1356630" y="142240"/>
                    <a:pt x="1398696" y="139700"/>
                    <a:pt x="1409212" y="144780"/>
                  </a:cubicBezTo>
                  <a:cubicBezTo>
                    <a:pt x="1455485" y="135890"/>
                    <a:pt x="1505964" y="135890"/>
                    <a:pt x="1554340" y="137160"/>
                  </a:cubicBezTo>
                  <a:lnTo>
                    <a:pt x="1552237" y="138430"/>
                  </a:lnTo>
                  <a:lnTo>
                    <a:pt x="1575373" y="137160"/>
                  </a:lnTo>
                  <a:lnTo>
                    <a:pt x="1575373" y="139700"/>
                  </a:lnTo>
                  <a:cubicBezTo>
                    <a:pt x="1600613" y="133350"/>
                    <a:pt x="1640576" y="139700"/>
                    <a:pt x="1670022" y="142240"/>
                  </a:cubicBezTo>
                  <a:lnTo>
                    <a:pt x="1667919" y="143510"/>
                  </a:lnTo>
                  <a:cubicBezTo>
                    <a:pt x="1846699" y="144780"/>
                    <a:pt x="2012860" y="130810"/>
                    <a:pt x="2191641" y="140970"/>
                  </a:cubicBezTo>
                  <a:cubicBezTo>
                    <a:pt x="2273670" y="153670"/>
                    <a:pt x="2370421" y="135890"/>
                    <a:pt x="2465070" y="146050"/>
                  </a:cubicBezTo>
                  <a:cubicBezTo>
                    <a:pt x="2481896" y="153670"/>
                    <a:pt x="2675400" y="147320"/>
                    <a:pt x="2692227" y="144780"/>
                  </a:cubicBezTo>
                  <a:lnTo>
                    <a:pt x="2669090" y="135890"/>
                  </a:lnTo>
                  <a:cubicBezTo>
                    <a:pt x="2740602" y="132080"/>
                    <a:pt x="2774255" y="140970"/>
                    <a:pt x="2835251" y="133350"/>
                  </a:cubicBezTo>
                  <a:lnTo>
                    <a:pt x="2831044" y="135890"/>
                  </a:lnTo>
                  <a:cubicBezTo>
                    <a:pt x="2839458" y="138430"/>
                    <a:pt x="2845768" y="116840"/>
                    <a:pt x="2942519" y="142240"/>
                  </a:cubicBezTo>
                  <a:lnTo>
                    <a:pt x="2942519" y="143510"/>
                  </a:lnTo>
                  <a:cubicBezTo>
                    <a:pt x="2946726" y="143510"/>
                    <a:pt x="2946726" y="140970"/>
                    <a:pt x="2953036" y="143510"/>
                  </a:cubicBezTo>
                  <a:lnTo>
                    <a:pt x="2936210" y="138430"/>
                  </a:lnTo>
                  <a:cubicBezTo>
                    <a:pt x="2946726" y="135890"/>
                    <a:pt x="2955139" y="132080"/>
                    <a:pt x="2969863" y="130810"/>
                  </a:cubicBezTo>
                  <a:cubicBezTo>
                    <a:pt x="2971966" y="132080"/>
                    <a:pt x="2974069" y="133350"/>
                    <a:pt x="2974069" y="134620"/>
                  </a:cubicBezTo>
                  <a:lnTo>
                    <a:pt x="3007722" y="133350"/>
                  </a:lnTo>
                  <a:lnTo>
                    <a:pt x="3018238" y="139700"/>
                  </a:lnTo>
                  <a:cubicBezTo>
                    <a:pt x="3028755" y="135890"/>
                    <a:pt x="3024548" y="124460"/>
                    <a:pt x="3051891" y="130810"/>
                  </a:cubicBezTo>
                  <a:cubicBezTo>
                    <a:pt x="3039271" y="119380"/>
                    <a:pt x="3064511" y="123190"/>
                    <a:pt x="3060304" y="119380"/>
                  </a:cubicBezTo>
                  <a:close/>
                  <a:moveTo>
                    <a:pt x="2578648" y="45720"/>
                  </a:moveTo>
                  <a:lnTo>
                    <a:pt x="2574442" y="40640"/>
                  </a:lnTo>
                  <a:lnTo>
                    <a:pt x="2578648" y="45720"/>
                  </a:lnTo>
                  <a:close/>
                  <a:moveTo>
                    <a:pt x="2831045" y="43180"/>
                  </a:moveTo>
                  <a:cubicBezTo>
                    <a:pt x="2820528" y="41910"/>
                    <a:pt x="2818425" y="43180"/>
                    <a:pt x="2820528" y="44450"/>
                  </a:cubicBezTo>
                  <a:cubicBezTo>
                    <a:pt x="2824735" y="44450"/>
                    <a:pt x="2828941" y="44450"/>
                    <a:pt x="2831045" y="43180"/>
                  </a:cubicBezTo>
                  <a:close/>
                  <a:moveTo>
                    <a:pt x="3056098" y="123190"/>
                  </a:moveTo>
                  <a:cubicBezTo>
                    <a:pt x="3060304" y="124460"/>
                    <a:pt x="3062408" y="125730"/>
                    <a:pt x="3066614" y="127000"/>
                  </a:cubicBezTo>
                  <a:cubicBezTo>
                    <a:pt x="3072924" y="127000"/>
                    <a:pt x="3070821" y="125730"/>
                    <a:pt x="3066614" y="123190"/>
                  </a:cubicBezTo>
                  <a:lnTo>
                    <a:pt x="3056098" y="123190"/>
                  </a:lnTo>
                  <a:close/>
                  <a:moveTo>
                    <a:pt x="3043478" y="81280"/>
                  </a:moveTo>
                  <a:cubicBezTo>
                    <a:pt x="3039271" y="82550"/>
                    <a:pt x="3039271" y="82550"/>
                    <a:pt x="3041375" y="83820"/>
                  </a:cubicBezTo>
                  <a:lnTo>
                    <a:pt x="3043478" y="81280"/>
                  </a:lnTo>
                  <a:close/>
                </a:path>
              </a:pathLst>
            </a:custGeom>
            <a:grpFill/>
          </p:spPr>
        </p:sp>
      </p:grpSp>
      <p:pic>
        <p:nvPicPr>
          <p:cNvPr id="5" name="Picture 5"/>
          <p:cNvPicPr>
            <a:picLocks noChangeAspect="1"/>
          </p:cNvPicPr>
          <p:nvPr/>
        </p:nvPicPr>
        <p:blipFill>
          <a:blip r:embed="rId2"/>
          <a:srcRect/>
          <a:stretch>
            <a:fillRect/>
          </a:stretch>
        </p:blipFill>
        <p:spPr>
          <a:xfrm>
            <a:off x="2794469" y="5460451"/>
            <a:ext cx="1257300" cy="1257300"/>
          </a:xfrm>
          <a:prstGeom prst="rect">
            <a:avLst/>
          </a:prstGeom>
        </p:spPr>
      </p:pic>
      <p:pic>
        <p:nvPicPr>
          <p:cNvPr id="6" name="Picture 6"/>
          <p:cNvPicPr>
            <a:picLocks noChangeAspect="1"/>
          </p:cNvPicPr>
          <p:nvPr/>
        </p:nvPicPr>
        <p:blipFill>
          <a:blip r:embed="rId3"/>
          <a:srcRect/>
          <a:stretch>
            <a:fillRect/>
          </a:stretch>
        </p:blipFill>
        <p:spPr>
          <a:xfrm>
            <a:off x="1138499" y="5378484"/>
            <a:ext cx="1386047" cy="1339267"/>
          </a:xfrm>
          <a:prstGeom prst="rect">
            <a:avLst/>
          </a:prstGeom>
        </p:spPr>
      </p:pic>
      <p:sp>
        <p:nvSpPr>
          <p:cNvPr id="7" name="TextBox 7"/>
          <p:cNvSpPr txBox="1"/>
          <p:nvPr/>
        </p:nvSpPr>
        <p:spPr>
          <a:xfrm>
            <a:off x="896633" y="2891845"/>
            <a:ext cx="16230600" cy="1654299"/>
          </a:xfrm>
          <a:prstGeom prst="rect">
            <a:avLst/>
          </a:prstGeom>
        </p:spPr>
        <p:txBody>
          <a:bodyPr lIns="0" tIns="0" rIns="0" bIns="0" rtlCol="0" anchor="t">
            <a:spAutoFit/>
          </a:bodyPr>
          <a:lstStyle/>
          <a:p>
            <a:pPr marL="0" marR="0" lvl="0" indent="0" algn="ctr" defTabSz="914400" rtl="0" eaLnBrk="1" fontAlgn="auto" latinLnBrk="0" hangingPunct="1">
              <a:lnSpc>
                <a:spcPts val="4331"/>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This project is implemented in a simple but effective way.  As there </a:t>
            </a:r>
            <a:r>
              <a:rPr lang="en-US" sz="3000" dirty="0">
                <a:solidFill>
                  <a:srgbClr val="FFFFFF"/>
                </a:solidFill>
                <a:latin typeface="Roboto" panose="020B0604020202020204" charset="0"/>
                <a:ea typeface="Roboto" panose="020B0604020202020204" charset="0"/>
              </a:rPr>
              <a:t>were</a:t>
            </a: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 some limitations,</a:t>
            </a:r>
            <a:r>
              <a:rPr kumimoji="0" lang="en-US" sz="3000" b="0" i="0" u="none" strike="noStrike" kern="1200" cap="none" spc="0" normalizeH="0" noProof="0" dirty="0">
                <a:ln>
                  <a:noFill/>
                </a:ln>
                <a:solidFill>
                  <a:srgbClr val="FFFFFF"/>
                </a:solidFill>
                <a:effectLst/>
                <a:uLnTx/>
                <a:uFillTx/>
                <a:latin typeface="Roboto" panose="020B0604020202020204" charset="0"/>
                <a:ea typeface="Roboto" panose="020B0604020202020204" charset="0"/>
                <a:cs typeface="+mn-cs"/>
              </a:rPr>
              <a:t> </a:t>
            </a: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we tried to keep </a:t>
            </a:r>
            <a:r>
              <a:rPr lang="en-US" sz="3000" dirty="0">
                <a:solidFill>
                  <a:srgbClr val="FFFFFF"/>
                </a:solidFill>
                <a:latin typeface="Roboto" panose="020B0604020202020204" charset="0"/>
                <a:ea typeface="Roboto" panose="020B0604020202020204" charset="0"/>
              </a:rPr>
              <a:t>the</a:t>
            </a: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 code simple</a:t>
            </a:r>
            <a:r>
              <a:rPr kumimoji="0" lang="en-US" sz="3094" b="0" i="0" u="none" strike="noStrike" kern="1200" cap="none" spc="0" normalizeH="0" baseline="0" noProof="0" dirty="0">
                <a:ln>
                  <a:noFill/>
                </a:ln>
                <a:solidFill>
                  <a:srgbClr val="FFFFFF"/>
                </a:solidFill>
                <a:effectLst/>
                <a:uLnTx/>
                <a:uFillTx/>
                <a:latin typeface="Open Sans"/>
                <a:ea typeface="+mn-ea"/>
                <a:cs typeface="+mn-cs"/>
              </a:rPr>
              <a:t>. Because of these limitations we</a:t>
            </a:r>
            <a:r>
              <a:rPr kumimoji="0" lang="en-US" sz="3094" b="0" i="0" u="none" strike="noStrike" kern="1200" cap="none" spc="0" normalizeH="0" noProof="0" dirty="0">
                <a:ln>
                  <a:noFill/>
                </a:ln>
                <a:solidFill>
                  <a:srgbClr val="FFFFFF"/>
                </a:solidFill>
                <a:effectLst/>
                <a:uLnTx/>
                <a:uFillTx/>
                <a:latin typeface="Open Sans"/>
                <a:ea typeface="+mn-ea"/>
                <a:cs typeface="+mn-cs"/>
              </a:rPr>
              <a:t> couldn’t implement the project like we wanted to. </a:t>
            </a:r>
            <a:r>
              <a:rPr kumimoji="0" lang="en-US" sz="3094" b="0" i="0" u="none" strike="noStrike" kern="1200" cap="none" spc="0" normalizeH="0" baseline="0" noProof="0" dirty="0">
                <a:ln>
                  <a:noFill/>
                </a:ln>
                <a:solidFill>
                  <a:srgbClr val="FFFFFF"/>
                </a:solidFill>
                <a:effectLst/>
                <a:uLnTx/>
                <a:uFillTx/>
                <a:latin typeface="Open Sans"/>
                <a:ea typeface="+mn-ea"/>
                <a:cs typeface="+mn-cs"/>
              </a:rPr>
              <a:t> </a:t>
            </a:r>
          </a:p>
        </p:txBody>
      </p:sp>
      <p:pic>
        <p:nvPicPr>
          <p:cNvPr id="8" name="Picture 8"/>
          <p:cNvPicPr>
            <a:picLocks noChangeAspect="1"/>
          </p:cNvPicPr>
          <p:nvPr/>
        </p:nvPicPr>
        <p:blipFill>
          <a:blip r:embed="rId4"/>
          <a:srcRect/>
          <a:stretch>
            <a:fillRect/>
          </a:stretch>
        </p:blipFill>
        <p:spPr>
          <a:xfrm>
            <a:off x="4957267" y="5195840"/>
            <a:ext cx="1685925" cy="1685925"/>
          </a:xfrm>
          <a:prstGeom prst="rect">
            <a:avLst/>
          </a:prstGeom>
        </p:spPr>
      </p:pic>
      <p:pic>
        <p:nvPicPr>
          <p:cNvPr id="9" name="Picture 9"/>
          <p:cNvPicPr>
            <a:picLocks noChangeAspect="1"/>
          </p:cNvPicPr>
          <p:nvPr/>
        </p:nvPicPr>
        <p:blipFill>
          <a:blip r:embed="rId5"/>
          <a:srcRect/>
          <a:stretch>
            <a:fillRect/>
          </a:stretch>
        </p:blipFill>
        <p:spPr>
          <a:xfrm>
            <a:off x="8254520" y="5104798"/>
            <a:ext cx="1886638" cy="1886638"/>
          </a:xfrm>
          <a:prstGeom prst="rect">
            <a:avLst/>
          </a:prstGeom>
        </p:spPr>
      </p:pic>
      <p:pic>
        <p:nvPicPr>
          <p:cNvPr id="10" name="Picture 10"/>
          <p:cNvPicPr>
            <a:picLocks noChangeAspect="1"/>
          </p:cNvPicPr>
          <p:nvPr/>
        </p:nvPicPr>
        <p:blipFill>
          <a:blip r:embed="rId6"/>
          <a:srcRect/>
          <a:stretch>
            <a:fillRect/>
          </a:stretch>
        </p:blipFill>
        <p:spPr>
          <a:xfrm>
            <a:off x="11353090" y="4916884"/>
            <a:ext cx="2036146" cy="1964881"/>
          </a:xfrm>
          <a:prstGeom prst="rect">
            <a:avLst/>
          </a:prstGeom>
        </p:spPr>
      </p:pic>
      <p:pic>
        <p:nvPicPr>
          <p:cNvPr id="11" name="Picture 11"/>
          <p:cNvPicPr>
            <a:picLocks noChangeAspect="1"/>
          </p:cNvPicPr>
          <p:nvPr/>
        </p:nvPicPr>
        <p:blipFill>
          <a:blip r:embed="rId7"/>
          <a:srcRect/>
          <a:stretch>
            <a:fillRect/>
          </a:stretch>
        </p:blipFill>
        <p:spPr>
          <a:xfrm>
            <a:off x="14662299" y="5294654"/>
            <a:ext cx="1752600" cy="1423097"/>
          </a:xfrm>
          <a:prstGeom prst="rect">
            <a:avLst/>
          </a:prstGeom>
        </p:spPr>
      </p:pic>
      <p:sp>
        <p:nvSpPr>
          <p:cNvPr id="12" name="TextBox 12"/>
          <p:cNvSpPr txBox="1"/>
          <p:nvPr/>
        </p:nvSpPr>
        <p:spPr>
          <a:xfrm>
            <a:off x="1138499" y="7224262"/>
            <a:ext cx="3157057" cy="1154162"/>
          </a:xfrm>
          <a:prstGeom prst="rect">
            <a:avLst/>
          </a:prstGeom>
        </p:spPr>
        <p:txBody>
          <a:bodyPr lIns="0" tIns="0" rIns="0" bIns="0" rtlCol="0" anchor="t">
            <a:spAutoFit/>
          </a:bodyPr>
          <a:lstStyle/>
          <a:p>
            <a:pPr marL="0" marR="0" lvl="0" indent="0" algn="l" defTabSz="914400" rtl="0" eaLnBrk="1" fontAlgn="auto" latinLnBrk="0" hangingPunct="1">
              <a:lnSpc>
                <a:spcPts val="4479"/>
              </a:lnSpc>
              <a:spcBef>
                <a:spcPts val="0"/>
              </a:spcBef>
              <a:spcAft>
                <a:spcPts val="0"/>
              </a:spcAft>
              <a:buClrTx/>
              <a:buSzTx/>
              <a:buFontTx/>
              <a:buNone/>
              <a:tabLst/>
              <a:defRPr/>
            </a:pPr>
            <a:r>
              <a:rPr lang="en-US" sz="3000" dirty="0">
                <a:solidFill>
                  <a:srgbClr val="FFFFFF"/>
                </a:solidFill>
                <a:latin typeface="Roboto" panose="020B0604020202020204" charset="0"/>
                <a:ea typeface="Roboto" panose="020B0604020202020204" charset="0"/>
              </a:rPr>
              <a:t>Absence</a:t>
            </a: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 of Database/</a:t>
            </a:r>
            <a:r>
              <a:rPr kumimoji="0" lang="en-US" sz="3000" b="0" i="0" u="none" strike="noStrike" kern="1200" cap="none" spc="0" normalizeH="0" noProof="0" dirty="0">
                <a:ln>
                  <a:noFill/>
                </a:ln>
                <a:solidFill>
                  <a:srgbClr val="FFFFFF"/>
                </a:solidFill>
                <a:effectLst/>
                <a:uLnTx/>
                <a:uFillTx/>
                <a:latin typeface="Roboto" panose="020B0604020202020204" charset="0"/>
                <a:ea typeface="Roboto" panose="020B0604020202020204" charset="0"/>
                <a:cs typeface="+mn-cs"/>
              </a:rPr>
              <a:t>Server</a:t>
            </a:r>
            <a:endPar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endParaRPr>
          </a:p>
        </p:txBody>
      </p:sp>
      <p:sp>
        <p:nvSpPr>
          <p:cNvPr id="13" name="TextBox 13"/>
          <p:cNvSpPr txBox="1"/>
          <p:nvPr/>
        </p:nvSpPr>
        <p:spPr>
          <a:xfrm>
            <a:off x="5032362" y="7111659"/>
            <a:ext cx="3168327" cy="2215928"/>
          </a:xfrm>
          <a:prstGeom prst="rect">
            <a:avLst/>
          </a:prstGeom>
        </p:spPr>
        <p:txBody>
          <a:bodyPr lIns="0" tIns="0" rIns="0" bIns="0" rtlCol="0" anchor="t">
            <a:spAutoFit/>
          </a:bodyPr>
          <a:lstStyle/>
          <a:p>
            <a:pPr marL="0" marR="0" lvl="0" indent="0" algn="l" defTabSz="914400" rtl="0" eaLnBrk="1" fontAlgn="auto" latinLnBrk="0" hangingPunct="1">
              <a:lnSpc>
                <a:spcPts val="4364"/>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Lack of Synchronization between the interfaces</a:t>
            </a:r>
          </a:p>
        </p:txBody>
      </p:sp>
      <p:sp>
        <p:nvSpPr>
          <p:cNvPr id="14" name="TextBox 14"/>
          <p:cNvSpPr txBox="1"/>
          <p:nvPr/>
        </p:nvSpPr>
        <p:spPr>
          <a:xfrm>
            <a:off x="8335494" y="7109628"/>
            <a:ext cx="2648638" cy="1923604"/>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Difficulties in using file systems</a:t>
            </a:r>
          </a:p>
        </p:txBody>
      </p:sp>
      <p:sp>
        <p:nvSpPr>
          <p:cNvPr id="15" name="TextBox 15"/>
          <p:cNvSpPr txBox="1"/>
          <p:nvPr/>
        </p:nvSpPr>
        <p:spPr>
          <a:xfrm>
            <a:off x="11353090" y="6982053"/>
            <a:ext cx="2875876" cy="2000548"/>
          </a:xfrm>
          <a:prstGeom prst="rect">
            <a:avLst/>
          </a:prstGeom>
        </p:spPr>
        <p:txBody>
          <a:bodyPr lIns="0" tIns="0" rIns="0" bIns="0" rtlCol="0" anchor="t">
            <a:spAutoFit/>
          </a:bodyPr>
          <a:lstStyle/>
          <a:p>
            <a:pPr marL="0" marR="0" lvl="0" indent="0" algn="l" defTabSz="914400" rtl="0" eaLnBrk="1" fontAlgn="auto" latinLnBrk="0" hangingPunct="1">
              <a:lnSpc>
                <a:spcPts val="5235"/>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Lack of </a:t>
            </a:r>
            <a:r>
              <a:rPr lang="en-US" sz="3000" dirty="0">
                <a:solidFill>
                  <a:srgbClr val="FFFFFF"/>
                </a:solidFill>
                <a:latin typeface="Roboto" panose="020B0604020202020204" charset="0"/>
                <a:ea typeface="Roboto" panose="020B0604020202020204" charset="0"/>
              </a:rPr>
              <a:t>advanced</a:t>
            </a: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  knowledge</a:t>
            </a:r>
            <a:r>
              <a:rPr kumimoji="0" lang="en-US" sz="3739" b="0" i="0" u="none" strike="noStrike" kern="1200" cap="none" spc="0" normalizeH="0" baseline="0" noProof="0" dirty="0">
                <a:ln>
                  <a:noFill/>
                </a:ln>
                <a:solidFill>
                  <a:srgbClr val="FFFFFF"/>
                </a:solidFill>
                <a:effectLst/>
                <a:uLnTx/>
                <a:uFillTx/>
                <a:latin typeface="Open Sans"/>
                <a:ea typeface="+mn-ea"/>
                <a:cs typeface="+mn-cs"/>
              </a:rPr>
              <a:t> </a:t>
            </a:r>
          </a:p>
        </p:txBody>
      </p:sp>
      <p:sp>
        <p:nvSpPr>
          <p:cNvPr id="16" name="TextBox 16"/>
          <p:cNvSpPr txBox="1"/>
          <p:nvPr/>
        </p:nvSpPr>
        <p:spPr>
          <a:xfrm>
            <a:off x="14601336" y="6991436"/>
            <a:ext cx="2443139" cy="1731243"/>
          </a:xfrm>
          <a:prstGeom prst="rect">
            <a:avLst/>
          </a:prstGeom>
        </p:spPr>
        <p:txBody>
          <a:bodyPr lIns="0" tIns="0" rIns="0" bIns="0" rtlCol="0" anchor="t">
            <a:spAutoFit/>
          </a:bodyPr>
          <a:lstStyle/>
          <a:p>
            <a:pPr marL="0" marR="0" lvl="0" indent="0" algn="l" defTabSz="914400" rtl="0" eaLnBrk="1" fontAlgn="auto" latinLnBrk="0" hangingPunct="1">
              <a:lnSpc>
                <a:spcPts val="4479"/>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Roboto" panose="020B0604020202020204" charset="0"/>
                <a:ea typeface="Roboto" panose="020B0604020202020204" charset="0"/>
                <a:cs typeface="+mn-cs"/>
              </a:rPr>
              <a:t>Absence of Graphical User Interface</a:t>
            </a:r>
          </a:p>
        </p:txBody>
      </p:sp>
    </p:spTree>
    <p:extLst>
      <p:ext uri="{BB962C8B-B14F-4D97-AF65-F5344CB8AC3E}">
        <p14:creationId xmlns:p14="http://schemas.microsoft.com/office/powerpoint/2010/main" val="63906828"/>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D123F"/>
        </a:solidFill>
        <a:effectLst/>
      </p:bgPr>
    </p:bg>
    <p:spTree>
      <p:nvGrpSpPr>
        <p:cNvPr id="1" name=""/>
        <p:cNvGrpSpPr/>
        <p:nvPr/>
      </p:nvGrpSpPr>
      <p:grpSpPr>
        <a:xfrm>
          <a:off x="0" y="0"/>
          <a:ext cx="0" cy="0"/>
          <a:chOff x="0" y="0"/>
          <a:chExt cx="0" cy="0"/>
        </a:xfrm>
      </p:grpSpPr>
      <p:sp>
        <p:nvSpPr>
          <p:cNvPr id="2" name="AutoShape 2"/>
          <p:cNvSpPr/>
          <p:nvPr/>
        </p:nvSpPr>
        <p:spPr>
          <a:xfrm rot="-5400000">
            <a:off x="10048607" y="1839027"/>
            <a:ext cx="11851040" cy="6608945"/>
          </a:xfrm>
          <a:prstGeom prst="rect">
            <a:avLst/>
          </a:prstGeom>
          <a:solidFill>
            <a:srgbClr val="FFFFFF"/>
          </a:solidFill>
        </p:spPr>
      </p:sp>
      <p:sp>
        <p:nvSpPr>
          <p:cNvPr id="3" name="AutoShape 3"/>
          <p:cNvSpPr/>
          <p:nvPr/>
        </p:nvSpPr>
        <p:spPr>
          <a:xfrm>
            <a:off x="553028" y="698187"/>
            <a:ext cx="5495348" cy="3930963"/>
          </a:xfrm>
          <a:prstGeom prst="rect">
            <a:avLst/>
          </a:prstGeom>
          <a:solidFill>
            <a:srgbClr val="FFFFFF"/>
          </a:solidFill>
        </p:spPr>
      </p:sp>
      <p:sp>
        <p:nvSpPr>
          <p:cNvPr id="4" name="AutoShape 4"/>
          <p:cNvSpPr/>
          <p:nvPr/>
        </p:nvSpPr>
        <p:spPr>
          <a:xfrm>
            <a:off x="553028" y="5200650"/>
            <a:ext cx="5495348" cy="3930963"/>
          </a:xfrm>
          <a:prstGeom prst="rect">
            <a:avLst/>
          </a:prstGeom>
          <a:solidFill>
            <a:srgbClr val="FFFFFF"/>
          </a:solidFill>
        </p:spPr>
      </p:sp>
      <p:sp>
        <p:nvSpPr>
          <p:cNvPr id="5" name="AutoShape 5"/>
          <p:cNvSpPr/>
          <p:nvPr/>
        </p:nvSpPr>
        <p:spPr>
          <a:xfrm>
            <a:off x="6619875" y="5200650"/>
            <a:ext cx="5495348" cy="3930963"/>
          </a:xfrm>
          <a:prstGeom prst="rect">
            <a:avLst/>
          </a:prstGeom>
          <a:solidFill>
            <a:srgbClr val="FFFFFF"/>
          </a:solidFill>
        </p:spPr>
      </p:sp>
      <p:sp>
        <p:nvSpPr>
          <p:cNvPr id="6" name="AutoShape 6"/>
          <p:cNvSpPr/>
          <p:nvPr/>
        </p:nvSpPr>
        <p:spPr>
          <a:xfrm>
            <a:off x="6619875" y="698187"/>
            <a:ext cx="5495348" cy="3930963"/>
          </a:xfrm>
          <a:prstGeom prst="rect">
            <a:avLst/>
          </a:prstGeom>
          <a:solidFill>
            <a:srgbClr val="FFFFFF"/>
          </a:solidFill>
        </p:spPr>
      </p:sp>
      <p:sp>
        <p:nvSpPr>
          <p:cNvPr id="7" name="TextBox 7"/>
          <p:cNvSpPr txBox="1"/>
          <p:nvPr/>
        </p:nvSpPr>
        <p:spPr>
          <a:xfrm>
            <a:off x="13378741" y="3407378"/>
            <a:ext cx="5357759" cy="2818079"/>
          </a:xfrm>
          <a:prstGeom prst="rect">
            <a:avLst/>
          </a:prstGeom>
        </p:spPr>
        <p:txBody>
          <a:bodyPr wrap="square" lIns="0" tIns="0" rIns="0" bIns="0" rtlCol="0" anchor="t">
            <a:spAutoFit/>
          </a:bodyPr>
          <a:lstStyle/>
          <a:p>
            <a:pPr marL="0" marR="0" lvl="0" indent="0" algn="ctr" defTabSz="914400" rtl="0" eaLnBrk="1" fontAlgn="auto" latinLnBrk="0" hangingPunct="1">
              <a:lnSpc>
                <a:spcPts val="11704"/>
              </a:lnSpc>
              <a:spcBef>
                <a:spcPts val="0"/>
              </a:spcBef>
              <a:spcAft>
                <a:spcPts val="0"/>
              </a:spcAft>
              <a:buClrTx/>
              <a:buSzTx/>
              <a:buFontTx/>
              <a:buNone/>
              <a:tabLst/>
              <a:defRPr/>
            </a:pPr>
            <a:r>
              <a:rPr kumimoji="0" lang="en-US" sz="6000" b="0" i="0" u="none" strike="noStrike" kern="1200" cap="none" spc="87" normalizeH="0" baseline="0" noProof="0" dirty="0">
                <a:ln>
                  <a:noFill/>
                </a:ln>
                <a:solidFill>
                  <a:srgbClr val="6D123F"/>
                </a:solidFill>
                <a:effectLst/>
                <a:uLnTx/>
                <a:uFillTx/>
                <a:latin typeface="Roboto Condensed Bold" panose="020B0604020202020204" charset="0"/>
                <a:ea typeface="Roboto Condensed Bold" panose="020B0604020202020204" charset="0"/>
              </a:rPr>
              <a:t>Future Developments</a:t>
            </a:r>
          </a:p>
        </p:txBody>
      </p:sp>
      <p:grpSp>
        <p:nvGrpSpPr>
          <p:cNvPr id="8" name="Group 8"/>
          <p:cNvGrpSpPr/>
          <p:nvPr/>
        </p:nvGrpSpPr>
        <p:grpSpPr>
          <a:xfrm>
            <a:off x="998472" y="1471134"/>
            <a:ext cx="4604458" cy="2204566"/>
            <a:chOff x="0" y="-142875"/>
            <a:chExt cx="6139277" cy="2939422"/>
          </a:xfrm>
        </p:grpSpPr>
        <p:sp>
          <p:nvSpPr>
            <p:cNvPr id="9" name="TextBox 9"/>
            <p:cNvSpPr txBox="1"/>
            <p:nvPr/>
          </p:nvSpPr>
          <p:spPr>
            <a:xfrm>
              <a:off x="0" y="-142875"/>
              <a:ext cx="6139277" cy="769441"/>
            </a:xfrm>
            <a:prstGeom prst="rect">
              <a:avLst/>
            </a:prstGeom>
          </p:spPr>
          <p:txBody>
            <a:bodyPr lIns="0" tIns="0" rIns="0" bIns="0" rtlCol="0" anchor="t">
              <a:spAutoFit/>
            </a:bodyPr>
            <a:lstStyle/>
            <a:p>
              <a:pPr marL="0" marR="0" lvl="0" indent="0" algn="ctr" defTabSz="914400" rtl="0" eaLnBrk="1" fontAlgn="auto" latinLnBrk="0" hangingPunct="1">
                <a:lnSpc>
                  <a:spcPts val="4950"/>
                </a:lnSpc>
                <a:spcBef>
                  <a:spcPts val="0"/>
                </a:spcBef>
                <a:spcAft>
                  <a:spcPts val="0"/>
                </a:spcAft>
                <a:buClrTx/>
                <a:buSzTx/>
                <a:buFontTx/>
                <a:buNone/>
                <a:tabLst/>
                <a:defRPr/>
              </a:pPr>
              <a:r>
                <a:rPr kumimoji="0" lang="en-US" sz="3000" b="0" i="0" u="none" strike="noStrike" kern="1200" cap="none" spc="300" normalizeH="0" baseline="0" noProof="0" dirty="0">
                  <a:ln>
                    <a:noFill/>
                  </a:ln>
                  <a:solidFill>
                    <a:srgbClr val="BA5A87"/>
                  </a:solidFill>
                  <a:effectLst/>
                  <a:uLnTx/>
                  <a:uFillTx/>
                  <a:latin typeface="Roboto" panose="020B0604020202020204" charset="0"/>
                  <a:ea typeface="Roboto" panose="020B0604020202020204" charset="0"/>
                  <a:cs typeface="+mn-cs"/>
                </a:rPr>
                <a:t>EASY TO DEVELOP</a:t>
              </a:r>
              <a:r>
                <a:rPr kumimoji="0" lang="en-US" sz="3000" b="0" i="0" u="none" strike="noStrike" kern="1200" cap="none" spc="300" normalizeH="0" baseline="0" noProof="0" dirty="0">
                  <a:ln>
                    <a:noFill/>
                  </a:ln>
                  <a:solidFill>
                    <a:srgbClr val="BA5A87"/>
                  </a:solidFill>
                  <a:effectLst/>
                  <a:uLnTx/>
                  <a:uFillTx/>
                  <a:latin typeface="Roboto"/>
                  <a:ea typeface="+mn-ea"/>
                  <a:cs typeface="+mn-cs"/>
                </a:rPr>
                <a:t> </a:t>
              </a:r>
            </a:p>
          </p:txBody>
        </p:sp>
        <p:sp>
          <p:nvSpPr>
            <p:cNvPr id="10" name="TextBox 10"/>
            <p:cNvSpPr txBox="1"/>
            <p:nvPr/>
          </p:nvSpPr>
          <p:spPr>
            <a:xfrm>
              <a:off x="187172" y="697491"/>
              <a:ext cx="5764933" cy="2099056"/>
            </a:xfrm>
            <a:prstGeom prst="rect">
              <a:avLst/>
            </a:prstGeom>
          </p:spPr>
          <p:txBody>
            <a:bodyPr lIns="0" tIns="0" rIns="0" bIns="0" rtlCol="0" anchor="t">
              <a:spAutoFit/>
            </a:bodyPr>
            <a:lstStyle/>
            <a:p>
              <a:pPr marL="0" marR="0" lvl="0" indent="0" algn="ctr" defTabSz="914400" rtl="0" eaLnBrk="1" fontAlgn="auto" latinLnBrk="0" hangingPunct="1">
                <a:lnSpc>
                  <a:spcPts val="4344"/>
                </a:lnSpc>
                <a:spcBef>
                  <a:spcPts val="0"/>
                </a:spcBef>
                <a:spcAft>
                  <a:spcPts val="0"/>
                </a:spcAft>
                <a:buClrTx/>
                <a:buSzTx/>
                <a:buFontTx/>
                <a:buNone/>
                <a:tabLst/>
                <a:defRPr/>
              </a:pPr>
              <a:r>
                <a:rPr kumimoji="0" lang="en-US" sz="2400" b="0" i="0" u="none" strike="noStrike" kern="1200" cap="none" spc="120" normalizeH="0" baseline="0" noProof="0" dirty="0">
                  <a:ln>
                    <a:noFill/>
                  </a:ln>
                  <a:solidFill>
                    <a:srgbClr val="6D123F"/>
                  </a:solidFill>
                  <a:effectLst/>
                  <a:uLnTx/>
                  <a:uFillTx/>
                  <a:latin typeface="Roboto"/>
                  <a:ea typeface="+mn-ea"/>
                  <a:cs typeface="+mn-cs"/>
                </a:rPr>
                <a:t>If needed, the project can be easily developed for commercial use.</a:t>
              </a:r>
            </a:p>
          </p:txBody>
        </p:sp>
      </p:grpSp>
      <p:grpSp>
        <p:nvGrpSpPr>
          <p:cNvPr id="11" name="Group 11"/>
          <p:cNvGrpSpPr/>
          <p:nvPr/>
        </p:nvGrpSpPr>
        <p:grpSpPr>
          <a:xfrm>
            <a:off x="7065320" y="916779"/>
            <a:ext cx="4604458" cy="3396076"/>
            <a:chOff x="0" y="-142875"/>
            <a:chExt cx="6139277" cy="4528102"/>
          </a:xfrm>
        </p:grpSpPr>
        <p:sp>
          <p:nvSpPr>
            <p:cNvPr id="12" name="TextBox 12"/>
            <p:cNvSpPr txBox="1"/>
            <p:nvPr/>
          </p:nvSpPr>
          <p:spPr>
            <a:xfrm>
              <a:off x="0" y="-142875"/>
              <a:ext cx="6139277" cy="1494155"/>
            </a:xfrm>
            <a:prstGeom prst="rect">
              <a:avLst/>
            </a:prstGeom>
          </p:spPr>
          <p:txBody>
            <a:bodyPr lIns="0" tIns="0" rIns="0" bIns="0" rtlCol="0" anchor="t">
              <a:spAutoFit/>
            </a:bodyPr>
            <a:lstStyle/>
            <a:p>
              <a:pPr marL="0" marR="0" lvl="0" indent="0" algn="ctr" defTabSz="914400" rtl="0" eaLnBrk="1" fontAlgn="auto" latinLnBrk="0" hangingPunct="1">
                <a:lnSpc>
                  <a:spcPts val="4620"/>
                </a:lnSpc>
                <a:spcBef>
                  <a:spcPts val="0"/>
                </a:spcBef>
                <a:spcAft>
                  <a:spcPts val="0"/>
                </a:spcAft>
                <a:buClrTx/>
                <a:buSzTx/>
                <a:buFontTx/>
                <a:buNone/>
                <a:tabLst/>
                <a:defRPr/>
              </a:pPr>
              <a:r>
                <a:rPr kumimoji="0" lang="en-US" sz="2800" b="0" i="0" u="none" strike="noStrike" kern="1200" cap="none" spc="280" normalizeH="0" baseline="0" noProof="0" dirty="0">
                  <a:ln>
                    <a:noFill/>
                  </a:ln>
                  <a:solidFill>
                    <a:srgbClr val="BA5A87"/>
                  </a:solidFill>
                  <a:effectLst/>
                  <a:uLnTx/>
                  <a:uFillTx/>
                  <a:latin typeface="Roboto" panose="020B0604020202020204" charset="0"/>
                  <a:ea typeface="Roboto" panose="020B0604020202020204" charset="0"/>
                  <a:cs typeface="+mn-cs"/>
                </a:rPr>
                <a:t>CAN BE IMPLEMENTED IN SMALL AREAS </a:t>
              </a:r>
            </a:p>
          </p:txBody>
        </p:sp>
        <p:sp>
          <p:nvSpPr>
            <p:cNvPr id="13" name="TextBox 13"/>
            <p:cNvSpPr txBox="1"/>
            <p:nvPr/>
          </p:nvSpPr>
          <p:spPr>
            <a:xfrm>
              <a:off x="187172" y="1444251"/>
              <a:ext cx="5764933" cy="2940976"/>
            </a:xfrm>
            <a:prstGeom prst="rect">
              <a:avLst/>
            </a:prstGeom>
          </p:spPr>
          <p:txBody>
            <a:bodyPr lIns="0" tIns="0" rIns="0" bIns="0" rtlCol="0" anchor="t">
              <a:spAutoFit/>
            </a:bodyPr>
            <a:lstStyle/>
            <a:p>
              <a:pPr marL="0" marR="0" lvl="0" indent="0" algn="ctr" defTabSz="914400" rtl="0" eaLnBrk="1" fontAlgn="auto" latinLnBrk="0" hangingPunct="1">
                <a:lnSpc>
                  <a:spcPts val="4344"/>
                </a:lnSpc>
                <a:spcBef>
                  <a:spcPts val="0"/>
                </a:spcBef>
                <a:spcAft>
                  <a:spcPts val="0"/>
                </a:spcAft>
                <a:buClrTx/>
                <a:buSzTx/>
                <a:buFontTx/>
                <a:buNone/>
                <a:tabLst/>
                <a:defRPr/>
              </a:pPr>
              <a:r>
                <a:rPr kumimoji="0" lang="en-US" sz="2400" b="0" i="0" u="none" strike="noStrike" kern="1200" cap="none" spc="120" normalizeH="0" baseline="0" noProof="0" dirty="0">
                  <a:ln>
                    <a:noFill/>
                  </a:ln>
                  <a:solidFill>
                    <a:srgbClr val="6D123F"/>
                  </a:solidFill>
                  <a:effectLst/>
                  <a:uLnTx/>
                  <a:uFillTx/>
                  <a:latin typeface="Roboto"/>
                  <a:ea typeface="+mn-ea"/>
                  <a:cs typeface="+mn-cs"/>
                </a:rPr>
                <a:t>In future, this system can be implemented in small areas like some portion of a city or small towns primarily.</a:t>
              </a:r>
            </a:p>
          </p:txBody>
        </p:sp>
      </p:grpSp>
      <p:grpSp>
        <p:nvGrpSpPr>
          <p:cNvPr id="14" name="Group 14"/>
          <p:cNvGrpSpPr/>
          <p:nvPr/>
        </p:nvGrpSpPr>
        <p:grpSpPr>
          <a:xfrm>
            <a:off x="998472" y="5697850"/>
            <a:ext cx="4604458" cy="2829406"/>
            <a:chOff x="0" y="-142875"/>
            <a:chExt cx="6139277" cy="3772542"/>
          </a:xfrm>
        </p:grpSpPr>
        <p:sp>
          <p:nvSpPr>
            <p:cNvPr id="15" name="TextBox 15"/>
            <p:cNvSpPr txBox="1"/>
            <p:nvPr/>
          </p:nvSpPr>
          <p:spPr>
            <a:xfrm>
              <a:off x="0" y="-142875"/>
              <a:ext cx="6139277" cy="769441"/>
            </a:xfrm>
            <a:prstGeom prst="rect">
              <a:avLst/>
            </a:prstGeom>
          </p:spPr>
          <p:txBody>
            <a:bodyPr lIns="0" tIns="0" rIns="0" bIns="0" rtlCol="0" anchor="t">
              <a:spAutoFit/>
            </a:bodyPr>
            <a:lstStyle/>
            <a:p>
              <a:pPr marL="0" marR="0" lvl="0" indent="0" algn="ctr" defTabSz="914400" rtl="0" eaLnBrk="1" fontAlgn="auto" latinLnBrk="0" hangingPunct="1">
                <a:lnSpc>
                  <a:spcPts val="4950"/>
                </a:lnSpc>
                <a:spcBef>
                  <a:spcPts val="0"/>
                </a:spcBef>
                <a:spcAft>
                  <a:spcPts val="0"/>
                </a:spcAft>
                <a:buClrTx/>
                <a:buSzTx/>
                <a:buFontTx/>
                <a:buNone/>
                <a:tabLst/>
                <a:defRPr/>
              </a:pPr>
              <a:r>
                <a:rPr kumimoji="0" lang="en-US" sz="3000" b="0" i="0" u="none" strike="noStrike" kern="1200" cap="none" spc="300" normalizeH="0" baseline="0" noProof="0" dirty="0">
                  <a:ln>
                    <a:noFill/>
                  </a:ln>
                  <a:solidFill>
                    <a:srgbClr val="BA5A87"/>
                  </a:solidFill>
                  <a:effectLst/>
                  <a:uLnTx/>
                  <a:uFillTx/>
                  <a:latin typeface="Roboto" panose="020B0604020202020204" charset="0"/>
                  <a:ea typeface="Roboto" panose="020B0604020202020204" charset="0"/>
                  <a:cs typeface="+mn-cs"/>
                </a:rPr>
                <a:t>ATTRACT INVESTORS</a:t>
              </a:r>
              <a:r>
                <a:rPr kumimoji="0" lang="en-US" sz="3000" b="0" i="0" u="none" strike="noStrike" kern="1200" cap="none" spc="300" normalizeH="0" baseline="0" noProof="0" dirty="0">
                  <a:ln>
                    <a:noFill/>
                  </a:ln>
                  <a:solidFill>
                    <a:srgbClr val="BA5A87"/>
                  </a:solidFill>
                  <a:effectLst/>
                  <a:uLnTx/>
                  <a:uFillTx/>
                  <a:latin typeface="Roboto"/>
                  <a:ea typeface="+mn-ea"/>
                  <a:cs typeface="+mn-cs"/>
                </a:rPr>
                <a:t> </a:t>
              </a:r>
            </a:p>
          </p:txBody>
        </p:sp>
        <p:sp>
          <p:nvSpPr>
            <p:cNvPr id="16" name="TextBox 16"/>
            <p:cNvSpPr txBox="1"/>
            <p:nvPr/>
          </p:nvSpPr>
          <p:spPr>
            <a:xfrm>
              <a:off x="187172" y="1530611"/>
              <a:ext cx="5764933" cy="2099056"/>
            </a:xfrm>
            <a:prstGeom prst="rect">
              <a:avLst/>
            </a:prstGeom>
          </p:spPr>
          <p:txBody>
            <a:bodyPr lIns="0" tIns="0" rIns="0" bIns="0" rtlCol="0" anchor="t">
              <a:spAutoFit/>
            </a:bodyPr>
            <a:lstStyle/>
            <a:p>
              <a:pPr marL="0" marR="0" lvl="0" indent="0" algn="ctr" defTabSz="914400" rtl="0" eaLnBrk="1" fontAlgn="auto" latinLnBrk="0" hangingPunct="1">
                <a:lnSpc>
                  <a:spcPts val="4344"/>
                </a:lnSpc>
                <a:spcBef>
                  <a:spcPts val="0"/>
                </a:spcBef>
                <a:spcAft>
                  <a:spcPts val="0"/>
                </a:spcAft>
                <a:buClrTx/>
                <a:buSzTx/>
                <a:buFontTx/>
                <a:buNone/>
                <a:tabLst/>
                <a:defRPr/>
              </a:pPr>
              <a:r>
                <a:rPr kumimoji="0" lang="en-US" sz="2400" b="0" i="0" u="none" strike="noStrike" kern="1200" cap="none" spc="120" normalizeH="0" baseline="0" noProof="0">
                  <a:ln>
                    <a:noFill/>
                  </a:ln>
                  <a:solidFill>
                    <a:srgbClr val="6D123F"/>
                  </a:solidFill>
                  <a:effectLst/>
                  <a:uLnTx/>
                  <a:uFillTx/>
                  <a:latin typeface="Roboto"/>
                  <a:ea typeface="+mn-ea"/>
                  <a:cs typeface="+mn-cs"/>
                </a:rPr>
                <a:t>As this project looks lucrative, it will attract potential investors.</a:t>
              </a:r>
            </a:p>
          </p:txBody>
        </p:sp>
      </p:grpSp>
      <p:grpSp>
        <p:nvGrpSpPr>
          <p:cNvPr id="17" name="Group 17"/>
          <p:cNvGrpSpPr/>
          <p:nvPr/>
        </p:nvGrpSpPr>
        <p:grpSpPr>
          <a:xfrm>
            <a:off x="7065320" y="5697850"/>
            <a:ext cx="4604458" cy="2829406"/>
            <a:chOff x="0" y="-142875"/>
            <a:chExt cx="6139277" cy="3772542"/>
          </a:xfrm>
        </p:grpSpPr>
        <p:sp>
          <p:nvSpPr>
            <p:cNvPr id="18" name="TextBox 18"/>
            <p:cNvSpPr txBox="1"/>
            <p:nvPr/>
          </p:nvSpPr>
          <p:spPr>
            <a:xfrm>
              <a:off x="0" y="-142875"/>
              <a:ext cx="6139277" cy="1624376"/>
            </a:xfrm>
            <a:prstGeom prst="rect">
              <a:avLst/>
            </a:prstGeom>
          </p:spPr>
          <p:txBody>
            <a:bodyPr lIns="0" tIns="0" rIns="0" bIns="0" rtlCol="0" anchor="t">
              <a:spAutoFit/>
            </a:bodyPr>
            <a:lstStyle/>
            <a:p>
              <a:pPr marL="0" marR="0" lvl="0" indent="0" algn="ctr" defTabSz="914400" rtl="0" eaLnBrk="1" fontAlgn="auto" latinLnBrk="0" hangingPunct="1">
                <a:lnSpc>
                  <a:spcPts val="4950"/>
                </a:lnSpc>
                <a:spcBef>
                  <a:spcPts val="0"/>
                </a:spcBef>
                <a:spcAft>
                  <a:spcPts val="0"/>
                </a:spcAft>
                <a:buClrTx/>
                <a:buSzTx/>
                <a:buFontTx/>
                <a:buNone/>
                <a:tabLst/>
                <a:defRPr/>
              </a:pPr>
              <a:r>
                <a:rPr kumimoji="0" lang="en-US" sz="3000" b="0" i="0" u="none" strike="noStrike" kern="1200" cap="none" spc="300" normalizeH="0" baseline="0" noProof="0" dirty="0">
                  <a:ln>
                    <a:noFill/>
                  </a:ln>
                  <a:solidFill>
                    <a:srgbClr val="BA5A87"/>
                  </a:solidFill>
                  <a:effectLst/>
                  <a:uLnTx/>
                  <a:uFillTx/>
                  <a:latin typeface="Roboto" panose="020B0604020202020204" charset="0"/>
                  <a:ea typeface="Roboto" panose="020B0604020202020204" charset="0"/>
                  <a:cs typeface="+mn-cs"/>
                </a:rPr>
                <a:t>IMPLEMENTATION OF GUI</a:t>
              </a:r>
            </a:p>
          </p:txBody>
        </p:sp>
        <p:sp>
          <p:nvSpPr>
            <p:cNvPr id="19" name="TextBox 19"/>
            <p:cNvSpPr txBox="1"/>
            <p:nvPr/>
          </p:nvSpPr>
          <p:spPr>
            <a:xfrm>
              <a:off x="187172" y="1530611"/>
              <a:ext cx="5764933" cy="2099056"/>
            </a:xfrm>
            <a:prstGeom prst="rect">
              <a:avLst/>
            </a:prstGeom>
          </p:spPr>
          <p:txBody>
            <a:bodyPr lIns="0" tIns="0" rIns="0" bIns="0" rtlCol="0" anchor="t">
              <a:spAutoFit/>
            </a:bodyPr>
            <a:lstStyle/>
            <a:p>
              <a:pPr marL="0" marR="0" lvl="0" indent="0" algn="ctr" defTabSz="914400" rtl="0" eaLnBrk="1" fontAlgn="auto" latinLnBrk="0" hangingPunct="1">
                <a:lnSpc>
                  <a:spcPts val="4344"/>
                </a:lnSpc>
                <a:spcBef>
                  <a:spcPts val="0"/>
                </a:spcBef>
                <a:spcAft>
                  <a:spcPts val="0"/>
                </a:spcAft>
                <a:buClrTx/>
                <a:buSzTx/>
                <a:buFontTx/>
                <a:buNone/>
                <a:tabLst/>
                <a:defRPr/>
              </a:pPr>
              <a:r>
                <a:rPr kumimoji="0" lang="en-US" sz="2400" b="0" i="0" u="none" strike="noStrike" kern="1200" cap="none" spc="120" normalizeH="0" baseline="0" noProof="0">
                  <a:ln>
                    <a:noFill/>
                  </a:ln>
                  <a:solidFill>
                    <a:srgbClr val="6D123F"/>
                  </a:solidFill>
                  <a:effectLst/>
                  <a:uLnTx/>
                  <a:uFillTx/>
                  <a:latin typeface="Roboto"/>
                  <a:ea typeface="+mn-ea"/>
                  <a:cs typeface="+mn-cs"/>
                </a:rPr>
                <a:t>A graphical user interface can be implemented for the project.</a:t>
              </a:r>
            </a:p>
          </p:txBody>
        </p:sp>
      </p:grpSp>
    </p:spTree>
    <p:extLst>
      <p:ext uri="{BB962C8B-B14F-4D97-AF65-F5344CB8AC3E}">
        <p14:creationId xmlns:p14="http://schemas.microsoft.com/office/powerpoint/2010/main" val="325061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15478"/>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D7AD37F0-5509-45E3-9565-1443C345D7B6}"/>
              </a:ext>
            </a:extLst>
          </p:cNvPr>
          <p:cNvSpPr txBox="1"/>
          <p:nvPr/>
        </p:nvSpPr>
        <p:spPr>
          <a:xfrm rot="10800000" flipV="1">
            <a:off x="5181600" y="1675968"/>
            <a:ext cx="5791200" cy="584775"/>
          </a:xfrm>
          <a:prstGeom prst="rect">
            <a:avLst/>
          </a:prstGeom>
          <a:noFill/>
        </p:spPr>
        <p:txBody>
          <a:bodyPr wrap="square" rtlCol="0">
            <a:spAutoFit/>
          </a:bodyPr>
          <a:lstStyle/>
          <a:p>
            <a:r>
              <a:rPr lang="en-US" sz="3200" b="1" dirty="0"/>
              <a:t>Sample Input and Output</a:t>
            </a:r>
          </a:p>
        </p:txBody>
      </p:sp>
      <p:pic>
        <p:nvPicPr>
          <p:cNvPr id="12" name="Picture 11">
            <a:extLst>
              <a:ext uri="{FF2B5EF4-FFF2-40B4-BE49-F238E27FC236}">
                <a16:creationId xmlns:a16="http://schemas.microsoft.com/office/drawing/2014/main" xmlns="" id="{BF6DEE24-8C63-4FB5-9DEA-9D5FC5A1E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400300"/>
            <a:ext cx="11125200" cy="67818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D123F"/>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DA6EF2A6-ED4B-4B01-885F-2CA72B4E2238}"/>
              </a:ext>
            </a:extLst>
          </p:cNvPr>
          <p:cNvSpPr txBox="1"/>
          <p:nvPr/>
        </p:nvSpPr>
        <p:spPr>
          <a:xfrm>
            <a:off x="5715000" y="1333500"/>
            <a:ext cx="6324600" cy="646331"/>
          </a:xfrm>
          <a:prstGeom prst="rect">
            <a:avLst/>
          </a:prstGeom>
          <a:noFill/>
        </p:spPr>
        <p:txBody>
          <a:bodyPr wrap="square" rtlCol="0">
            <a:spAutoFit/>
          </a:bodyPr>
          <a:lstStyle/>
          <a:p>
            <a:r>
              <a:rPr lang="en-US" sz="3600" b="1" dirty="0"/>
              <a:t>Restaurant Owner Segment</a:t>
            </a:r>
          </a:p>
        </p:txBody>
      </p:sp>
      <p:pic>
        <p:nvPicPr>
          <p:cNvPr id="14" name="Picture 13">
            <a:extLst>
              <a:ext uri="{FF2B5EF4-FFF2-40B4-BE49-F238E27FC236}">
                <a16:creationId xmlns:a16="http://schemas.microsoft.com/office/drawing/2014/main" xmlns="" id="{2A3AFC04-248F-4D40-B4E1-4B9F1D7BC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675" y="2590800"/>
            <a:ext cx="10534650" cy="5905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rcRect t="11604" b="1160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805737" y="1909762"/>
            <a:ext cx="2676525" cy="2676525"/>
          </a:xfrm>
          <a:prstGeom prst="rect">
            <a:avLst/>
          </a:prstGeom>
        </p:spPr>
      </p:pic>
      <p:grpSp>
        <p:nvGrpSpPr>
          <p:cNvPr id="3" name="Group 3"/>
          <p:cNvGrpSpPr/>
          <p:nvPr/>
        </p:nvGrpSpPr>
        <p:grpSpPr>
          <a:xfrm>
            <a:off x="-853657" y="6667500"/>
            <a:ext cx="19995315" cy="4686300"/>
            <a:chOff x="0" y="0"/>
            <a:chExt cx="26660420" cy="6248400"/>
          </a:xfrm>
        </p:grpSpPr>
        <p:sp>
          <p:nvSpPr>
            <p:cNvPr id="4" name="AutoShape 4"/>
            <p:cNvSpPr/>
            <p:nvPr/>
          </p:nvSpPr>
          <p:spPr>
            <a:xfrm>
              <a:off x="0" y="0"/>
              <a:ext cx="26660420" cy="6248400"/>
            </a:xfrm>
            <a:prstGeom prst="rect">
              <a:avLst/>
            </a:prstGeom>
            <a:solidFill>
              <a:srgbClr val="6D123F"/>
            </a:solidFill>
          </p:spPr>
        </p:sp>
        <p:sp>
          <p:nvSpPr>
            <p:cNvPr id="5" name="TextBox 5"/>
            <p:cNvSpPr txBox="1"/>
            <p:nvPr/>
          </p:nvSpPr>
          <p:spPr>
            <a:xfrm>
              <a:off x="3351771" y="760137"/>
              <a:ext cx="19956877" cy="1187027"/>
            </a:xfrm>
            <a:prstGeom prst="rect">
              <a:avLst/>
            </a:prstGeom>
          </p:spPr>
          <p:txBody>
            <a:bodyPr lIns="0" tIns="0" rIns="0" bIns="0" rtlCol="0" anchor="t">
              <a:spAutoFit/>
            </a:bodyPr>
            <a:lstStyle/>
            <a:p>
              <a:pPr algn="ctr">
                <a:lnSpc>
                  <a:spcPts val="7315"/>
                </a:lnSpc>
              </a:pPr>
              <a:r>
                <a:rPr lang="en-US" sz="5500" spc="55" dirty="0">
                  <a:solidFill>
                    <a:srgbClr val="FFFFFF"/>
                  </a:solidFill>
                  <a:latin typeface="Roboto"/>
                </a:rPr>
                <a:t>THANK YOU!</a:t>
              </a:r>
            </a:p>
          </p:txBody>
        </p:sp>
        <p:sp>
          <p:nvSpPr>
            <p:cNvPr id="6" name="TextBox 6"/>
            <p:cNvSpPr txBox="1"/>
            <p:nvPr/>
          </p:nvSpPr>
          <p:spPr>
            <a:xfrm>
              <a:off x="3758171" y="2369439"/>
              <a:ext cx="19144077" cy="675399"/>
            </a:xfrm>
            <a:prstGeom prst="rect">
              <a:avLst/>
            </a:prstGeom>
          </p:spPr>
          <p:txBody>
            <a:bodyPr lIns="0" tIns="0" rIns="0" bIns="0" rtlCol="0" anchor="t">
              <a:spAutoFit/>
            </a:bodyPr>
            <a:lstStyle/>
            <a:p>
              <a:pPr algn="ctr">
                <a:lnSpc>
                  <a:spcPts val="4368"/>
                </a:lnSpc>
              </a:pPr>
              <a:r>
                <a:rPr lang="en-US" sz="2600" spc="155" dirty="0">
                  <a:solidFill>
                    <a:srgbClr val="FFFFFF"/>
                  </a:solidFill>
                  <a:latin typeface="Roboto"/>
                </a:rPr>
                <a:t>.</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a:xfrm>
            <a:off x="7592889" y="4070115"/>
            <a:ext cx="3102222" cy="310221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9658" t="-13625" r="-1810" b="-68350"/>
              </a:stretch>
            </a:blipFill>
          </p:spPr>
        </p:sp>
      </p:grpSp>
      <p:sp>
        <p:nvSpPr>
          <p:cNvPr id="8" name="AutoShape 8"/>
          <p:cNvSpPr/>
          <p:nvPr/>
        </p:nvSpPr>
        <p:spPr>
          <a:xfrm>
            <a:off x="-853657" y="-1314450"/>
            <a:ext cx="19995315" cy="4724400"/>
          </a:xfrm>
          <a:prstGeom prst="rect">
            <a:avLst/>
          </a:prstGeom>
          <a:solidFill>
            <a:srgbClr val="6D123F"/>
          </a:solidFill>
        </p:spPr>
      </p:sp>
      <p:grpSp>
        <p:nvGrpSpPr>
          <p:cNvPr id="9" name="Group 9"/>
          <p:cNvGrpSpPr/>
          <p:nvPr/>
        </p:nvGrpSpPr>
        <p:grpSpPr>
          <a:xfrm>
            <a:off x="1698272" y="862013"/>
            <a:ext cx="14891455" cy="1846659"/>
            <a:chOff x="0" y="-19049"/>
            <a:chExt cx="19855273" cy="2462212"/>
          </a:xfrm>
        </p:grpSpPr>
        <p:sp>
          <p:nvSpPr>
            <p:cNvPr id="10" name="TextBox 10"/>
            <p:cNvSpPr txBox="1"/>
            <p:nvPr/>
          </p:nvSpPr>
          <p:spPr>
            <a:xfrm>
              <a:off x="0" y="-19049"/>
              <a:ext cx="19855273" cy="2462212"/>
            </a:xfrm>
            <a:prstGeom prst="rect">
              <a:avLst/>
            </a:prstGeom>
          </p:spPr>
          <p:txBody>
            <a:bodyPr lIns="0" tIns="0" rIns="0" bIns="0" rtlCol="0" anchor="t">
              <a:spAutoFit/>
            </a:bodyPr>
            <a:lstStyle/>
            <a:p>
              <a:pPr algn="ctr">
                <a:lnSpc>
                  <a:spcPts val="7200"/>
                </a:lnSpc>
              </a:pPr>
              <a:r>
                <a:rPr lang="en-US" sz="6000" spc="300" dirty="0">
                  <a:solidFill>
                    <a:srgbClr val="FFFFFF"/>
                  </a:solidFill>
                  <a:latin typeface="Roboto Condensed Bold"/>
                </a:rPr>
                <a:t>Project </a:t>
              </a:r>
              <a:r>
                <a:rPr lang="en-US" sz="6000" spc="300" dirty="0" smtClean="0">
                  <a:solidFill>
                    <a:srgbClr val="FFFFFF"/>
                  </a:solidFill>
                  <a:latin typeface="Roboto Condensed Bold"/>
                </a:rPr>
                <a:t>Planned, Designed</a:t>
              </a:r>
              <a:r>
                <a:rPr lang="en-US" sz="6000" spc="300" dirty="0">
                  <a:solidFill>
                    <a:srgbClr val="FFFFFF"/>
                  </a:solidFill>
                  <a:latin typeface="Roboto Condensed Bold"/>
                </a:rPr>
                <a:t>&amp; </a:t>
              </a:r>
              <a:r>
                <a:rPr lang="en-US" sz="6000" spc="300" dirty="0" smtClean="0">
                  <a:solidFill>
                    <a:srgbClr val="FFFFFF"/>
                  </a:solidFill>
                  <a:latin typeface="Roboto Condensed Bold"/>
                </a:rPr>
                <a:t>Processed</a:t>
              </a:r>
            </a:p>
            <a:p>
              <a:pPr algn="ctr">
                <a:lnSpc>
                  <a:spcPts val="7200"/>
                </a:lnSpc>
              </a:pPr>
              <a:r>
                <a:rPr lang="en-US" sz="6000" spc="300" dirty="0" smtClean="0">
                  <a:solidFill>
                    <a:srgbClr val="FFFFFF"/>
                  </a:solidFill>
                  <a:latin typeface="Roboto Condensed Bold"/>
                </a:rPr>
                <a:t>By</a:t>
              </a:r>
              <a:endParaRPr lang="en-US" sz="6000" spc="300" dirty="0">
                <a:solidFill>
                  <a:srgbClr val="FFFFFF"/>
                </a:solidFill>
                <a:latin typeface="Roboto Condensed Bold"/>
              </a:endParaRPr>
            </a:p>
          </p:txBody>
        </p:sp>
        <p:sp>
          <p:nvSpPr>
            <p:cNvPr id="11" name="TextBox 11"/>
            <p:cNvSpPr txBox="1"/>
            <p:nvPr/>
          </p:nvSpPr>
          <p:spPr>
            <a:xfrm>
              <a:off x="1244598" y="1735719"/>
              <a:ext cx="17366077" cy="695325"/>
            </a:xfrm>
            <a:prstGeom prst="rect">
              <a:avLst/>
            </a:prstGeom>
          </p:spPr>
          <p:txBody>
            <a:bodyPr lIns="0" tIns="0" rIns="0" bIns="0" rtlCol="0" anchor="t">
              <a:spAutoFit/>
            </a:bodyPr>
            <a:lstStyle/>
            <a:p>
              <a:pPr algn="ctr">
                <a:lnSpc>
                  <a:spcPts val="4079"/>
                </a:lnSpc>
              </a:pPr>
              <a:endParaRPr lang="en-US" sz="3400" spc="340" dirty="0">
                <a:solidFill>
                  <a:srgbClr val="BA5A87"/>
                </a:solidFill>
                <a:latin typeface="Roboto Condensed Bold"/>
              </a:endParaRPr>
            </a:p>
          </p:txBody>
        </p:sp>
      </p:grpSp>
      <p:sp>
        <p:nvSpPr>
          <p:cNvPr id="16" name="TextBox 16"/>
          <p:cNvSpPr txBox="1"/>
          <p:nvPr/>
        </p:nvSpPr>
        <p:spPr>
          <a:xfrm>
            <a:off x="2631721" y="3993458"/>
            <a:ext cx="4642558" cy="596317"/>
          </a:xfrm>
          <a:prstGeom prst="rect">
            <a:avLst/>
          </a:prstGeom>
        </p:spPr>
        <p:txBody>
          <a:bodyPr lIns="0" tIns="0" rIns="0" bIns="0" rtlCol="0" anchor="t">
            <a:spAutoFit/>
          </a:bodyPr>
          <a:lstStyle/>
          <a:p>
            <a:pPr algn="ctr">
              <a:lnSpc>
                <a:spcPts val="4950"/>
              </a:lnSpc>
            </a:pPr>
            <a:r>
              <a:rPr lang="en-US" sz="3600" spc="300" dirty="0" smtClean="0">
                <a:solidFill>
                  <a:srgbClr val="BA5A87"/>
                </a:solidFill>
                <a:latin typeface="Roboto"/>
              </a:rPr>
              <a:t>MD. Zubayer</a:t>
            </a:r>
            <a:endParaRPr lang="en-US" sz="3600" spc="300" dirty="0">
              <a:solidFill>
                <a:srgbClr val="BA5A87"/>
              </a:solidFill>
              <a:latin typeface="Roboto"/>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0" y="3594684"/>
            <a:ext cx="3459012" cy="4612017"/>
          </a:xfrm>
          <a:prstGeom prst="rect">
            <a:avLst/>
          </a:prstGeom>
        </p:spPr>
      </p:pic>
      <p:sp>
        <p:nvSpPr>
          <p:cNvPr id="25" name="TextBox 16"/>
          <p:cNvSpPr txBox="1"/>
          <p:nvPr/>
        </p:nvSpPr>
        <p:spPr>
          <a:xfrm>
            <a:off x="2614082" y="4780412"/>
            <a:ext cx="4642558" cy="1661993"/>
          </a:xfrm>
          <a:prstGeom prst="rect">
            <a:avLst/>
          </a:prstGeom>
        </p:spPr>
        <p:txBody>
          <a:bodyPr lIns="0" tIns="0" rIns="0" bIns="0" rtlCol="0" anchor="t">
            <a:spAutoFit/>
          </a:bodyPr>
          <a:lstStyle/>
          <a:p>
            <a:pPr algn="ctr">
              <a:lnSpc>
                <a:spcPct val="150000"/>
              </a:lnSpc>
            </a:pPr>
            <a:r>
              <a:rPr lang="en-US" sz="2400" spc="300" dirty="0" smtClean="0">
                <a:solidFill>
                  <a:srgbClr val="BA5A87"/>
                </a:solidFill>
                <a:latin typeface="Roboto"/>
              </a:rPr>
              <a:t>Department of BTM, </a:t>
            </a:r>
          </a:p>
          <a:p>
            <a:pPr algn="ctr">
              <a:lnSpc>
                <a:spcPct val="150000"/>
              </a:lnSpc>
            </a:pPr>
            <a:r>
              <a:rPr lang="en-US" sz="2400" spc="300" dirty="0" smtClean="0">
                <a:solidFill>
                  <a:srgbClr val="BA5A87"/>
                </a:solidFill>
                <a:latin typeface="Roboto"/>
              </a:rPr>
              <a:t>Islamic University of Technology</a:t>
            </a:r>
            <a:endParaRPr lang="en-US" sz="2400" spc="300" dirty="0">
              <a:solidFill>
                <a:srgbClr val="BA5A87"/>
              </a:solidFill>
              <a:latin typeface="Roboto"/>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D123F"/>
        </a:solidFill>
        <a:effectLst/>
      </p:bgPr>
    </p:bg>
    <p:spTree>
      <p:nvGrpSpPr>
        <p:cNvPr id="1" name=""/>
        <p:cNvGrpSpPr/>
        <p:nvPr/>
      </p:nvGrpSpPr>
      <p:grpSpPr>
        <a:xfrm>
          <a:off x="0" y="0"/>
          <a:ext cx="0" cy="0"/>
          <a:chOff x="0" y="0"/>
          <a:chExt cx="0" cy="0"/>
        </a:xfrm>
      </p:grpSpPr>
      <p:grpSp>
        <p:nvGrpSpPr>
          <p:cNvPr id="2" name="Group 2"/>
          <p:cNvGrpSpPr/>
          <p:nvPr/>
        </p:nvGrpSpPr>
        <p:grpSpPr>
          <a:xfrm>
            <a:off x="-419100" y="-628650"/>
            <a:ext cx="19621500" cy="9136492"/>
            <a:chOff x="0" y="0"/>
            <a:chExt cx="26162000" cy="12181990"/>
          </a:xfrm>
        </p:grpSpPr>
        <p:sp>
          <p:nvSpPr>
            <p:cNvPr id="3" name="AutoShape 3"/>
            <p:cNvSpPr/>
            <p:nvPr/>
          </p:nvSpPr>
          <p:spPr>
            <a:xfrm>
              <a:off x="0" y="0"/>
              <a:ext cx="26162000" cy="5384800"/>
            </a:xfrm>
            <a:prstGeom prst="rect">
              <a:avLst/>
            </a:prstGeom>
            <a:solidFill>
              <a:srgbClr val="FFFFFF"/>
            </a:solidFill>
          </p:spPr>
        </p:sp>
        <p:sp>
          <p:nvSpPr>
            <p:cNvPr id="4" name="TextBox 4"/>
            <p:cNvSpPr txBox="1"/>
            <p:nvPr/>
          </p:nvSpPr>
          <p:spPr>
            <a:xfrm>
              <a:off x="10624727" y="2190750"/>
              <a:ext cx="12946473" cy="1238250"/>
            </a:xfrm>
            <a:prstGeom prst="rect">
              <a:avLst/>
            </a:prstGeom>
          </p:spPr>
          <p:txBody>
            <a:bodyPr lIns="0" tIns="0" rIns="0" bIns="0" rtlCol="0" anchor="t">
              <a:spAutoFit/>
            </a:bodyPr>
            <a:lstStyle/>
            <a:p>
              <a:pPr algn="l">
                <a:lnSpc>
                  <a:spcPts val="7200"/>
                </a:lnSpc>
              </a:pPr>
              <a:r>
                <a:rPr lang="en-US" sz="6000" spc="300" dirty="0">
                  <a:solidFill>
                    <a:srgbClr val="6D123F"/>
                  </a:solidFill>
                  <a:latin typeface="Roboto Condensed Bold"/>
                </a:rPr>
                <a:t>TODAY'S OUTLINE</a:t>
              </a:r>
            </a:p>
          </p:txBody>
        </p:sp>
        <p:sp>
          <p:nvSpPr>
            <p:cNvPr id="5" name="TextBox 5"/>
            <p:cNvSpPr txBox="1"/>
            <p:nvPr/>
          </p:nvSpPr>
          <p:spPr>
            <a:xfrm>
              <a:off x="10624727" y="3724275"/>
              <a:ext cx="11981277" cy="695325"/>
            </a:xfrm>
            <a:prstGeom prst="rect">
              <a:avLst/>
            </a:prstGeom>
          </p:spPr>
          <p:txBody>
            <a:bodyPr lIns="0" tIns="0" rIns="0" bIns="0" rtlCol="0" anchor="t">
              <a:spAutoFit/>
            </a:bodyPr>
            <a:lstStyle/>
            <a:p>
              <a:pPr algn="l">
                <a:lnSpc>
                  <a:spcPts val="4079"/>
                </a:lnSpc>
              </a:pPr>
              <a:r>
                <a:rPr lang="en-US" sz="3400" spc="340" dirty="0" smtClean="0">
                  <a:solidFill>
                    <a:srgbClr val="BA5A87"/>
                  </a:solidFill>
                  <a:latin typeface="Roboto Condensed Bold"/>
                </a:rPr>
                <a:t>Table of Contents</a:t>
              </a:r>
              <a:endParaRPr lang="en-US" sz="3400" spc="340" dirty="0">
                <a:solidFill>
                  <a:srgbClr val="BA5A87"/>
                </a:solidFill>
                <a:latin typeface="Roboto Condensed Bold"/>
              </a:endParaRPr>
            </a:p>
          </p:txBody>
        </p:sp>
        <p:sp>
          <p:nvSpPr>
            <p:cNvPr id="6" name="TextBox 6"/>
            <p:cNvSpPr txBox="1"/>
            <p:nvPr/>
          </p:nvSpPr>
          <p:spPr>
            <a:xfrm>
              <a:off x="10624727" y="6163248"/>
              <a:ext cx="11981277" cy="6018742"/>
            </a:xfrm>
            <a:prstGeom prst="rect">
              <a:avLst/>
            </a:prstGeom>
          </p:spPr>
          <p:txBody>
            <a:bodyPr lIns="0" tIns="0" rIns="0" bIns="0" rtlCol="0" anchor="t">
              <a:spAutoFit/>
            </a:bodyPr>
            <a:lstStyle/>
            <a:p>
              <a:pPr algn="l">
                <a:lnSpc>
                  <a:spcPts val="4368"/>
                </a:lnSpc>
              </a:pPr>
              <a:r>
                <a:rPr lang="en-US" sz="2600" spc="155" dirty="0">
                  <a:solidFill>
                    <a:srgbClr val="FFFFFF"/>
                  </a:solidFill>
                  <a:latin typeface="Roboto"/>
                </a:rPr>
                <a:t>Project Proposal</a:t>
              </a:r>
            </a:p>
            <a:p>
              <a:pPr algn="l">
                <a:lnSpc>
                  <a:spcPts val="4368"/>
                </a:lnSpc>
              </a:pPr>
              <a:r>
                <a:rPr lang="en-US" sz="2600" spc="155" dirty="0">
                  <a:solidFill>
                    <a:srgbClr val="FFFFFF"/>
                  </a:solidFill>
                  <a:latin typeface="Roboto"/>
                </a:rPr>
                <a:t>Project Design &amp; Features</a:t>
              </a:r>
            </a:p>
            <a:p>
              <a:pPr algn="l">
                <a:lnSpc>
                  <a:spcPts val="4368"/>
                </a:lnSpc>
              </a:pPr>
              <a:r>
                <a:rPr lang="en-US" sz="2600" spc="155" dirty="0">
                  <a:solidFill>
                    <a:srgbClr val="FFFFFF"/>
                  </a:solidFill>
                  <a:latin typeface="Roboto"/>
                </a:rPr>
                <a:t>Objectivity</a:t>
              </a:r>
            </a:p>
            <a:p>
              <a:pPr algn="l">
                <a:lnSpc>
                  <a:spcPts val="4368"/>
                </a:lnSpc>
              </a:pPr>
              <a:r>
                <a:rPr lang="en-US" sz="2600" spc="155" dirty="0">
                  <a:solidFill>
                    <a:srgbClr val="FFFFFF"/>
                  </a:solidFill>
                  <a:latin typeface="Roboto"/>
                </a:rPr>
                <a:t>Project Implementation</a:t>
              </a:r>
            </a:p>
            <a:p>
              <a:pPr algn="l">
                <a:lnSpc>
                  <a:spcPts val="4368"/>
                </a:lnSpc>
              </a:pPr>
              <a:r>
                <a:rPr lang="en-US" sz="2600" spc="155" dirty="0">
                  <a:solidFill>
                    <a:srgbClr val="FFFFFF"/>
                  </a:solidFill>
                  <a:latin typeface="Roboto"/>
                </a:rPr>
                <a:t>Input &amp; Output </a:t>
              </a:r>
            </a:p>
            <a:p>
              <a:pPr algn="l">
                <a:lnSpc>
                  <a:spcPts val="4368"/>
                </a:lnSpc>
              </a:pPr>
              <a:r>
                <a:rPr lang="en-US" sz="2600" spc="155" dirty="0">
                  <a:solidFill>
                    <a:srgbClr val="FFFFFF"/>
                  </a:solidFill>
                  <a:latin typeface="Roboto"/>
                </a:rPr>
                <a:t>Limitations &amp; Difficulties</a:t>
              </a:r>
            </a:p>
            <a:p>
              <a:pPr algn="l">
                <a:lnSpc>
                  <a:spcPts val="4368"/>
                </a:lnSpc>
              </a:pPr>
              <a:r>
                <a:rPr lang="en-US" sz="2600" spc="156" dirty="0">
                  <a:solidFill>
                    <a:srgbClr val="FFFFFF"/>
                  </a:solidFill>
                  <a:latin typeface="Roboto"/>
                </a:rPr>
                <a:t>Future Development</a:t>
              </a:r>
            </a:p>
            <a:p>
              <a:pPr algn="l">
                <a:lnSpc>
                  <a:spcPts val="4368"/>
                </a:lnSpc>
              </a:pPr>
              <a:r>
                <a:rPr lang="en-US" sz="2600" spc="156" dirty="0">
                  <a:solidFill>
                    <a:srgbClr val="FFFFFF"/>
                  </a:solidFill>
                  <a:latin typeface="Roboto"/>
                </a:rPr>
                <a:t>Individual Contributions </a:t>
              </a:r>
            </a:p>
          </p:txBody>
        </p:sp>
      </p:grpSp>
      <p:pic>
        <p:nvPicPr>
          <p:cNvPr id="7" name="Picture 7"/>
          <p:cNvPicPr>
            <a:picLocks noChangeAspect="1"/>
          </p:cNvPicPr>
          <p:nvPr/>
        </p:nvPicPr>
        <p:blipFill>
          <a:blip r:embed="rId2"/>
          <a:srcRect l="1951" r="1951"/>
          <a:stretch>
            <a:fillRect/>
          </a:stretch>
        </p:blipFill>
        <p:spPr>
          <a:xfrm>
            <a:off x="-723900" y="-727262"/>
            <a:ext cx="7454368" cy="11642912"/>
          </a:xfrm>
          <a:prstGeom prst="rect">
            <a:avLst/>
          </a:prstGeom>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925847" y="1400877"/>
            <a:ext cx="11851040" cy="7485245"/>
          </a:xfrm>
          <a:prstGeom prst="rect">
            <a:avLst/>
          </a:prstGeom>
          <a:solidFill>
            <a:srgbClr val="6D123F"/>
          </a:solidFill>
        </p:spPr>
      </p:sp>
      <p:grpSp>
        <p:nvGrpSpPr>
          <p:cNvPr id="3" name="Group 3"/>
          <p:cNvGrpSpPr/>
          <p:nvPr/>
        </p:nvGrpSpPr>
        <p:grpSpPr>
          <a:xfrm>
            <a:off x="1066800" y="2543576"/>
            <a:ext cx="4680655" cy="4387556"/>
            <a:chOff x="0" y="-19049"/>
            <a:chExt cx="6240873" cy="4162700"/>
          </a:xfrm>
        </p:grpSpPr>
        <p:sp>
          <p:nvSpPr>
            <p:cNvPr id="4" name="TextBox 4"/>
            <p:cNvSpPr txBox="1"/>
            <p:nvPr/>
          </p:nvSpPr>
          <p:spPr>
            <a:xfrm>
              <a:off x="0" y="-19049"/>
              <a:ext cx="6240873" cy="3693319"/>
            </a:xfrm>
            <a:prstGeom prst="rect">
              <a:avLst/>
            </a:prstGeom>
          </p:spPr>
          <p:txBody>
            <a:bodyPr lIns="0" tIns="0" rIns="0" bIns="0" rtlCol="0" anchor="t">
              <a:spAutoFit/>
            </a:bodyPr>
            <a:lstStyle/>
            <a:p>
              <a:pPr algn="l">
                <a:lnSpc>
                  <a:spcPts val="7200"/>
                </a:lnSpc>
              </a:pPr>
              <a:r>
                <a:rPr lang="en-US" sz="6000" spc="300" dirty="0">
                  <a:solidFill>
                    <a:srgbClr val="FFFFFF"/>
                  </a:solidFill>
                  <a:latin typeface="Roboto Condensed Bold"/>
                </a:rPr>
                <a:t>ABOUT</a:t>
              </a:r>
            </a:p>
            <a:p>
              <a:pPr algn="l">
                <a:lnSpc>
                  <a:spcPts val="7200"/>
                </a:lnSpc>
              </a:pPr>
              <a:r>
                <a:rPr lang="en-US" sz="6000" spc="300" dirty="0">
                  <a:solidFill>
                    <a:srgbClr val="FFFFFF"/>
                  </a:solidFill>
                  <a:latin typeface="Roboto Condensed Bold"/>
                </a:rPr>
                <a:t>THE PROJECT</a:t>
              </a:r>
            </a:p>
          </p:txBody>
        </p:sp>
        <p:sp>
          <p:nvSpPr>
            <p:cNvPr id="5" name="TextBox 5"/>
            <p:cNvSpPr txBox="1"/>
            <p:nvPr/>
          </p:nvSpPr>
          <p:spPr>
            <a:xfrm>
              <a:off x="0" y="2762526"/>
              <a:ext cx="5834477" cy="1381125"/>
            </a:xfrm>
            <a:prstGeom prst="rect">
              <a:avLst/>
            </a:prstGeom>
          </p:spPr>
          <p:txBody>
            <a:bodyPr lIns="0" tIns="0" rIns="0" bIns="0" rtlCol="0" anchor="t">
              <a:spAutoFit/>
            </a:bodyPr>
            <a:lstStyle/>
            <a:p>
              <a:pPr algn="l">
                <a:lnSpc>
                  <a:spcPts val="4079"/>
                </a:lnSpc>
              </a:pPr>
              <a:r>
                <a:rPr lang="en-US" sz="3400" spc="340" dirty="0">
                  <a:solidFill>
                    <a:srgbClr val="BA5A87"/>
                  </a:solidFill>
                  <a:latin typeface="Roboto Condensed Bold"/>
                </a:rPr>
                <a:t>A BRIEF BACKGROUND</a:t>
              </a:r>
            </a:p>
          </p:txBody>
        </p:sp>
      </p:grpSp>
      <p:sp>
        <p:nvSpPr>
          <p:cNvPr id="6" name="TextBox 6"/>
          <p:cNvSpPr txBox="1"/>
          <p:nvPr/>
        </p:nvSpPr>
        <p:spPr>
          <a:xfrm>
            <a:off x="7701842" y="1943100"/>
            <a:ext cx="9557458" cy="5642570"/>
          </a:xfrm>
          <a:prstGeom prst="rect">
            <a:avLst/>
          </a:prstGeom>
        </p:spPr>
        <p:txBody>
          <a:bodyPr lIns="0" tIns="0" rIns="0" bIns="0" rtlCol="0" anchor="t">
            <a:spAutoFit/>
          </a:bodyPr>
          <a:lstStyle/>
          <a:p>
            <a:pPr algn="l">
              <a:lnSpc>
                <a:spcPts val="4368"/>
              </a:lnSpc>
            </a:pPr>
            <a:r>
              <a:rPr lang="en-US" sz="2600" spc="155" dirty="0" smtClean="0">
                <a:solidFill>
                  <a:srgbClr val="6D123F"/>
                </a:solidFill>
                <a:latin typeface="Roboto"/>
              </a:rPr>
              <a:t>The name of the project </a:t>
            </a:r>
            <a:r>
              <a:rPr lang="en-US" sz="2600" spc="155" dirty="0">
                <a:solidFill>
                  <a:srgbClr val="6D123F"/>
                </a:solidFill>
                <a:latin typeface="Roboto"/>
              </a:rPr>
              <a:t>is “Food Delivery Service”. It is done by using C++. Main users of this project is-</a:t>
            </a:r>
          </a:p>
          <a:p>
            <a:pPr algn="l">
              <a:lnSpc>
                <a:spcPts val="4368"/>
              </a:lnSpc>
            </a:pPr>
            <a:r>
              <a:rPr lang="en-US" sz="2600" spc="155" dirty="0" smtClean="0">
                <a:solidFill>
                  <a:srgbClr val="6D123F"/>
                </a:solidFill>
                <a:latin typeface="Roboto"/>
              </a:rPr>
              <a:t>1. Restaurant </a:t>
            </a:r>
            <a:r>
              <a:rPr lang="en-US" sz="2600" spc="155" dirty="0">
                <a:solidFill>
                  <a:srgbClr val="6D123F"/>
                </a:solidFill>
                <a:latin typeface="Roboto"/>
              </a:rPr>
              <a:t>Owners</a:t>
            </a:r>
          </a:p>
          <a:p>
            <a:pPr algn="l">
              <a:lnSpc>
                <a:spcPts val="4368"/>
              </a:lnSpc>
            </a:pPr>
            <a:r>
              <a:rPr lang="en-US" sz="2600" spc="155" dirty="0" smtClean="0">
                <a:solidFill>
                  <a:srgbClr val="6D123F"/>
                </a:solidFill>
                <a:latin typeface="Roboto"/>
              </a:rPr>
              <a:t>2. Customers </a:t>
            </a:r>
            <a:endParaRPr lang="en-US" sz="2600" spc="155" dirty="0">
              <a:solidFill>
                <a:srgbClr val="6D123F"/>
              </a:solidFill>
              <a:latin typeface="Roboto"/>
            </a:endParaRPr>
          </a:p>
          <a:p>
            <a:pPr algn="l">
              <a:lnSpc>
                <a:spcPts val="4368"/>
              </a:lnSpc>
            </a:pPr>
            <a:endParaRPr lang="en-US" sz="2600" spc="155" dirty="0">
              <a:solidFill>
                <a:srgbClr val="6D123F"/>
              </a:solidFill>
              <a:latin typeface="Roboto"/>
            </a:endParaRPr>
          </a:p>
          <a:p>
            <a:pPr algn="l">
              <a:lnSpc>
                <a:spcPts val="4368"/>
              </a:lnSpc>
            </a:pPr>
            <a:r>
              <a:rPr lang="en-US" sz="2600" spc="155" dirty="0">
                <a:solidFill>
                  <a:srgbClr val="6D123F"/>
                </a:solidFill>
                <a:latin typeface="Roboto"/>
              </a:rPr>
              <a:t>This system enabled the end users to register to the online system. They have the options to select food items from different restaurants and order them. While placing the orders they can select the payment options and receive promotional offers and discounts.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D123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l="5806" r="5806"/>
          <a:stretch>
            <a:fillRect/>
          </a:stretch>
        </p:blipFill>
        <p:spPr>
          <a:xfrm>
            <a:off x="-362451" y="-275279"/>
            <a:ext cx="6871201" cy="11246174"/>
          </a:xfrm>
          <a:prstGeom prst="rect">
            <a:avLst/>
          </a:prstGeom>
        </p:spPr>
      </p:pic>
      <p:sp>
        <p:nvSpPr>
          <p:cNvPr id="3" name="TextBox 3"/>
          <p:cNvSpPr txBox="1"/>
          <p:nvPr/>
        </p:nvSpPr>
        <p:spPr>
          <a:xfrm>
            <a:off x="1028700" y="4210050"/>
            <a:ext cx="4375855" cy="1846659"/>
          </a:xfrm>
          <a:prstGeom prst="rect">
            <a:avLst/>
          </a:prstGeom>
        </p:spPr>
        <p:txBody>
          <a:bodyPr lIns="0" tIns="0" rIns="0" bIns="0" rtlCol="0" anchor="t">
            <a:spAutoFit/>
          </a:bodyPr>
          <a:lstStyle/>
          <a:p>
            <a:pPr algn="l">
              <a:lnSpc>
                <a:spcPts val="7200"/>
              </a:lnSpc>
            </a:pPr>
            <a:r>
              <a:rPr lang="en-US" sz="6000" spc="300" dirty="0">
                <a:solidFill>
                  <a:srgbClr val="FFFFFF"/>
                </a:solidFill>
                <a:latin typeface="Roboto Condensed Bold"/>
              </a:rPr>
              <a:t>PROJECT </a:t>
            </a:r>
          </a:p>
          <a:p>
            <a:pPr algn="l">
              <a:lnSpc>
                <a:spcPts val="7200"/>
              </a:lnSpc>
            </a:pPr>
            <a:r>
              <a:rPr lang="en-US" sz="6000" spc="300" dirty="0">
                <a:solidFill>
                  <a:srgbClr val="FFFFFF"/>
                </a:solidFill>
                <a:latin typeface="Roboto Condensed Bold"/>
              </a:rPr>
              <a:t>PROPOSAL</a:t>
            </a:r>
          </a:p>
        </p:txBody>
      </p:sp>
      <p:sp>
        <p:nvSpPr>
          <p:cNvPr id="4" name="AutoShape 4"/>
          <p:cNvSpPr/>
          <p:nvPr/>
        </p:nvSpPr>
        <p:spPr>
          <a:xfrm>
            <a:off x="6508750" y="-361950"/>
            <a:ext cx="12344400" cy="11010900"/>
          </a:xfrm>
          <a:prstGeom prst="rect">
            <a:avLst/>
          </a:prstGeom>
          <a:solidFill>
            <a:srgbClr val="FFFFFF"/>
          </a:solidFill>
        </p:spPr>
      </p:sp>
      <p:grpSp>
        <p:nvGrpSpPr>
          <p:cNvPr id="5" name="Group 5"/>
          <p:cNvGrpSpPr/>
          <p:nvPr/>
        </p:nvGrpSpPr>
        <p:grpSpPr>
          <a:xfrm>
            <a:off x="7549445" y="1021556"/>
            <a:ext cx="8985958" cy="5916944"/>
            <a:chOff x="0" y="-9525"/>
            <a:chExt cx="11981277" cy="7889254"/>
          </a:xfrm>
        </p:grpSpPr>
        <p:sp>
          <p:nvSpPr>
            <p:cNvPr id="6" name="TextBox 6"/>
            <p:cNvSpPr txBox="1"/>
            <p:nvPr/>
          </p:nvSpPr>
          <p:spPr>
            <a:xfrm>
              <a:off x="0" y="-9525"/>
              <a:ext cx="11981277" cy="695325"/>
            </a:xfrm>
            <a:prstGeom prst="rect">
              <a:avLst/>
            </a:prstGeom>
          </p:spPr>
          <p:txBody>
            <a:bodyPr lIns="0" tIns="0" rIns="0" bIns="0" rtlCol="0" anchor="t">
              <a:spAutoFit/>
            </a:bodyPr>
            <a:lstStyle/>
            <a:p>
              <a:pPr algn="l">
                <a:lnSpc>
                  <a:spcPts val="4079"/>
                </a:lnSpc>
              </a:pPr>
              <a:r>
                <a:rPr lang="en-US" sz="3400" spc="340" dirty="0">
                  <a:solidFill>
                    <a:srgbClr val="BA5A87"/>
                  </a:solidFill>
                  <a:latin typeface="Roboto Condensed Bold"/>
                </a:rPr>
                <a:t>WHY THIS PROJECT?</a:t>
              </a:r>
            </a:p>
          </p:txBody>
        </p:sp>
        <p:sp>
          <p:nvSpPr>
            <p:cNvPr id="7" name="TextBox 7"/>
            <p:cNvSpPr txBox="1"/>
            <p:nvPr/>
          </p:nvSpPr>
          <p:spPr>
            <a:xfrm>
              <a:off x="0" y="1108649"/>
              <a:ext cx="11981277" cy="6771080"/>
            </a:xfrm>
            <a:prstGeom prst="rect">
              <a:avLst/>
            </a:prstGeom>
          </p:spPr>
          <p:txBody>
            <a:bodyPr lIns="0" tIns="0" rIns="0" bIns="0" rtlCol="0" anchor="t">
              <a:spAutoFit/>
            </a:bodyPr>
            <a:lstStyle/>
            <a:p>
              <a:pPr algn="l">
                <a:lnSpc>
                  <a:spcPts val="4368"/>
                </a:lnSpc>
              </a:pPr>
              <a:r>
                <a:rPr lang="en-US" sz="2600" spc="155" dirty="0">
                  <a:solidFill>
                    <a:srgbClr val="6D123F"/>
                  </a:solidFill>
                  <a:latin typeface="Roboto"/>
                </a:rPr>
                <a:t>Our project greatly simplifies the ordering process for both the customers and the restaurants. It presents an up-to-date menu from various restaurants. Customers can order food in a second by clicking on the food items.</a:t>
              </a:r>
            </a:p>
            <a:p>
              <a:pPr algn="l">
                <a:lnSpc>
                  <a:spcPts val="4368"/>
                </a:lnSpc>
              </a:pPr>
              <a:endParaRPr lang="en-US" sz="2600" spc="155" dirty="0">
                <a:solidFill>
                  <a:srgbClr val="6D123F"/>
                </a:solidFill>
                <a:latin typeface="Roboto"/>
              </a:endParaRPr>
            </a:p>
            <a:p>
              <a:pPr algn="l">
                <a:lnSpc>
                  <a:spcPts val="4368"/>
                </a:lnSpc>
              </a:pPr>
              <a:endParaRPr lang="en-US" sz="2600" spc="155" dirty="0">
                <a:solidFill>
                  <a:srgbClr val="6D123F"/>
                </a:solidFill>
                <a:latin typeface="Roboto"/>
              </a:endParaRPr>
            </a:p>
            <a:p>
              <a:pPr algn="l">
                <a:lnSpc>
                  <a:spcPts val="4368"/>
                </a:lnSpc>
              </a:pPr>
              <a:endParaRPr lang="en-US" sz="2600" spc="155" dirty="0">
                <a:solidFill>
                  <a:srgbClr val="6D123F"/>
                </a:solidFill>
                <a:latin typeface="Roboto"/>
              </a:endParaRPr>
            </a:p>
            <a:p>
              <a:pPr algn="l">
                <a:lnSpc>
                  <a:spcPts val="4368"/>
                </a:lnSpc>
              </a:pPr>
              <a:r>
                <a:rPr lang="en-US" sz="2600" spc="155" dirty="0">
                  <a:solidFill>
                    <a:srgbClr val="6D123F"/>
                  </a:solidFill>
                  <a:latin typeface="Roboto"/>
                </a:rPr>
                <a:t>        “</a:t>
              </a:r>
              <a:r>
                <a:rPr lang="en-US" sz="3600" i="1" u="sng" spc="155" dirty="0">
                  <a:solidFill>
                    <a:srgbClr val="6D123F"/>
                  </a:solidFill>
                  <a:latin typeface="Roboto"/>
                </a:rPr>
                <a:t>Simplifying Food Ordering Process </a:t>
              </a:r>
              <a:r>
                <a:rPr lang="en-US" sz="2600" spc="155" dirty="0">
                  <a:solidFill>
                    <a:srgbClr val="6D123F"/>
                  </a:solidFill>
                  <a:latin typeface="Roboto"/>
                </a:rPr>
                <a:t>”  </a:t>
              </a:r>
            </a:p>
          </p:txBody>
        </p:sp>
      </p:gr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D123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14412"/>
            <a:ext cx="9709855" cy="928688"/>
            <a:chOff x="0" y="-19050"/>
            <a:chExt cx="12946473" cy="4343098"/>
          </a:xfrm>
        </p:grpSpPr>
        <p:sp>
          <p:nvSpPr>
            <p:cNvPr id="3" name="TextBox 3"/>
            <p:cNvSpPr txBox="1"/>
            <p:nvPr/>
          </p:nvSpPr>
          <p:spPr>
            <a:xfrm>
              <a:off x="0" y="-19050"/>
              <a:ext cx="12946473" cy="4318041"/>
            </a:xfrm>
            <a:prstGeom prst="rect">
              <a:avLst/>
            </a:prstGeom>
          </p:spPr>
          <p:txBody>
            <a:bodyPr lIns="0" tIns="0" rIns="0" bIns="0" rtlCol="0" anchor="t">
              <a:spAutoFit/>
            </a:bodyPr>
            <a:lstStyle/>
            <a:p>
              <a:pPr algn="l">
                <a:lnSpc>
                  <a:spcPts val="7200"/>
                </a:lnSpc>
              </a:pPr>
              <a:r>
                <a:rPr lang="en-US" sz="6000" u="sng" spc="300" dirty="0">
                  <a:solidFill>
                    <a:srgbClr val="FFFFFF"/>
                  </a:solidFill>
                  <a:latin typeface="Roboto Condensed Bold"/>
                </a:rPr>
                <a:t>PROJCT DESIGN</a:t>
              </a:r>
            </a:p>
          </p:txBody>
        </p:sp>
        <p:sp>
          <p:nvSpPr>
            <p:cNvPr id="4" name="TextBox 4"/>
            <p:cNvSpPr txBox="1"/>
            <p:nvPr/>
          </p:nvSpPr>
          <p:spPr>
            <a:xfrm>
              <a:off x="0" y="1616075"/>
              <a:ext cx="11981277" cy="695325"/>
            </a:xfrm>
            <a:prstGeom prst="rect">
              <a:avLst/>
            </a:prstGeom>
          </p:spPr>
          <p:txBody>
            <a:bodyPr lIns="0" tIns="0" rIns="0" bIns="0" rtlCol="0" anchor="t">
              <a:spAutoFit/>
            </a:bodyPr>
            <a:lstStyle/>
            <a:p>
              <a:pPr algn="l">
                <a:lnSpc>
                  <a:spcPts val="4079"/>
                </a:lnSpc>
              </a:pPr>
              <a:endParaRPr lang="en-US" sz="3400" spc="340" dirty="0">
                <a:solidFill>
                  <a:srgbClr val="BA5A87"/>
                </a:solidFill>
                <a:latin typeface="Roboto Condensed Bold"/>
              </a:endParaRPr>
            </a:p>
          </p:txBody>
        </p:sp>
        <p:sp>
          <p:nvSpPr>
            <p:cNvPr id="5" name="TextBox 5"/>
            <p:cNvSpPr txBox="1"/>
            <p:nvPr/>
          </p:nvSpPr>
          <p:spPr>
            <a:xfrm>
              <a:off x="0" y="3648649"/>
              <a:ext cx="11981277" cy="675399"/>
            </a:xfrm>
            <a:prstGeom prst="rect">
              <a:avLst/>
            </a:prstGeom>
          </p:spPr>
          <p:txBody>
            <a:bodyPr lIns="0" tIns="0" rIns="0" bIns="0" rtlCol="0" anchor="t">
              <a:spAutoFit/>
            </a:bodyPr>
            <a:lstStyle/>
            <a:p>
              <a:pPr algn="l">
                <a:lnSpc>
                  <a:spcPts val="4368"/>
                </a:lnSpc>
              </a:pPr>
              <a:endParaRPr lang="en-US" sz="2600" spc="156" dirty="0">
                <a:solidFill>
                  <a:srgbClr val="FFFFFF"/>
                </a:solidFill>
                <a:latin typeface="Roboto"/>
              </a:endParaRPr>
            </a:p>
          </p:txBody>
        </p:sp>
      </p:grpSp>
      <p:pic>
        <p:nvPicPr>
          <p:cNvPr id="8" name="Picture 8"/>
          <p:cNvPicPr>
            <a:picLocks noChangeAspect="1"/>
          </p:cNvPicPr>
          <p:nvPr/>
        </p:nvPicPr>
        <p:blipFill>
          <a:blip r:embed="rId2"/>
          <a:srcRect l="3616" r="3616"/>
          <a:stretch>
            <a:fillRect/>
          </a:stretch>
        </p:blipFill>
        <p:spPr>
          <a:xfrm>
            <a:off x="11823700" y="-369545"/>
            <a:ext cx="6781800" cy="10972800"/>
          </a:xfrm>
          <a:prstGeom prst="rect">
            <a:avLst/>
          </a:prstGeom>
        </p:spPr>
      </p:pic>
      <p:sp>
        <p:nvSpPr>
          <p:cNvPr id="10" name="Rectangle 9"/>
          <p:cNvSpPr/>
          <p:nvPr/>
        </p:nvSpPr>
        <p:spPr>
          <a:xfrm>
            <a:off x="3962400" y="2542206"/>
            <a:ext cx="3809999" cy="990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58701" y="8348528"/>
            <a:ext cx="3809999" cy="990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8602557" y="5445561"/>
            <a:ext cx="2715075" cy="990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89533" y="5448294"/>
            <a:ext cx="2743200" cy="990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948465" y="3955673"/>
            <a:ext cx="3809999" cy="990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925996" y="5489527"/>
            <a:ext cx="2068195" cy="830997"/>
          </a:xfrm>
          <a:prstGeom prst="rect">
            <a:avLst/>
          </a:prstGeom>
          <a:noFill/>
        </p:spPr>
        <p:txBody>
          <a:bodyPr wrap="none" lIns="91440" tIns="45720" rIns="91440" bIns="45720">
            <a:spAutoFit/>
          </a:bodyPr>
          <a:lstStyle/>
          <a:p>
            <a:pPr algn="ctr"/>
            <a:r>
              <a:rPr lang="en-US" sz="4800" b="0" cap="none" spc="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rPr>
              <a:t>Signup</a:t>
            </a:r>
          </a:p>
        </p:txBody>
      </p:sp>
      <p:sp>
        <p:nvSpPr>
          <p:cNvPr id="16" name="Rectangle 15"/>
          <p:cNvSpPr/>
          <p:nvPr/>
        </p:nvSpPr>
        <p:spPr>
          <a:xfrm>
            <a:off x="4519320" y="2606964"/>
            <a:ext cx="2621230"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rPr>
              <a:t>Interface</a:t>
            </a:r>
            <a:endParaRPr lang="en-US" sz="4800" b="0" cap="none" spc="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endParaRPr>
          </a:p>
        </p:txBody>
      </p:sp>
      <p:sp>
        <p:nvSpPr>
          <p:cNvPr id="17" name="Rectangle 16"/>
          <p:cNvSpPr/>
          <p:nvPr/>
        </p:nvSpPr>
        <p:spPr>
          <a:xfrm>
            <a:off x="1010579" y="5489526"/>
            <a:ext cx="1701107"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rPr>
              <a:t>Login</a:t>
            </a:r>
            <a:endParaRPr lang="en-US" sz="4800" b="0" cap="none" spc="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endParaRPr>
          </a:p>
        </p:txBody>
      </p:sp>
      <p:sp>
        <p:nvSpPr>
          <p:cNvPr id="18" name="Rectangle 17"/>
          <p:cNvSpPr/>
          <p:nvPr/>
        </p:nvSpPr>
        <p:spPr>
          <a:xfrm>
            <a:off x="4462700" y="6866275"/>
            <a:ext cx="2781531"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rPr>
              <a:t>Database</a:t>
            </a:r>
            <a:endParaRPr lang="en-US" sz="4800" b="0" cap="none" spc="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endParaRPr>
          </a:p>
        </p:txBody>
      </p:sp>
      <p:sp>
        <p:nvSpPr>
          <p:cNvPr id="19" name="Rectangle 18"/>
          <p:cNvSpPr/>
          <p:nvPr/>
        </p:nvSpPr>
        <p:spPr>
          <a:xfrm>
            <a:off x="4115868" y="8428329"/>
            <a:ext cx="3530133"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rPr>
              <a:t>Final Details</a:t>
            </a:r>
            <a:endParaRPr lang="en-US" sz="4800" b="0" cap="none" spc="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endParaRPr>
          </a:p>
        </p:txBody>
      </p:sp>
      <p:sp>
        <p:nvSpPr>
          <p:cNvPr id="20" name="Rectangle 19"/>
          <p:cNvSpPr/>
          <p:nvPr/>
        </p:nvSpPr>
        <p:spPr>
          <a:xfrm>
            <a:off x="3753779" y="4031905"/>
            <a:ext cx="4254313" cy="2585323"/>
          </a:xfrm>
          <a:prstGeom prst="rect">
            <a:avLst/>
          </a:prstGeom>
          <a:noFill/>
        </p:spPr>
        <p:txBody>
          <a:bodyPr wrap="squar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rPr>
              <a:t>Login/Signup</a:t>
            </a:r>
          </a:p>
          <a:p>
            <a:pPr algn="ctr"/>
            <a:endParaRPr lang="en-US" sz="5400" dirty="0">
              <a:ln w="0"/>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p:cNvSpPr/>
          <p:nvPr/>
        </p:nvSpPr>
        <p:spPr>
          <a:xfrm>
            <a:off x="3962400" y="6866275"/>
            <a:ext cx="3809999" cy="990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948465" y="5424796"/>
            <a:ext cx="3809999" cy="990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291978" y="5489525"/>
            <a:ext cx="3122971" cy="830997"/>
          </a:xfrm>
          <a:prstGeom prst="rect">
            <a:avLst/>
          </a:prstGeom>
          <a:noFill/>
        </p:spPr>
        <p:txBody>
          <a:bodyPr wrap="non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rPr>
              <a:t>Main Code</a:t>
            </a:r>
            <a:endParaRPr lang="en-US" sz="4800" b="0" cap="none" spc="0" dirty="0">
              <a:ln w="0"/>
              <a:solidFill>
                <a:schemeClr val="bg1"/>
              </a:solidFill>
              <a:effectLst>
                <a:outerShdw blurRad="38100" dist="19050" dir="2700000" algn="tl" rotWithShape="0">
                  <a:schemeClr val="dk1">
                    <a:alpha val="40000"/>
                  </a:schemeClr>
                </a:outerShdw>
              </a:effectLst>
              <a:latin typeface="Roboto" panose="020B0604020202020204" charset="0"/>
              <a:ea typeface="Roboto" panose="020B0604020202020204" charset="0"/>
            </a:endParaRPr>
          </a:p>
        </p:txBody>
      </p:sp>
      <p:sp>
        <p:nvSpPr>
          <p:cNvPr id="34" name="Down Arrow 33"/>
          <p:cNvSpPr/>
          <p:nvPr/>
        </p:nvSpPr>
        <p:spPr>
          <a:xfrm>
            <a:off x="5521679" y="3545086"/>
            <a:ext cx="457200" cy="41750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Down Arrow 34"/>
          <p:cNvSpPr/>
          <p:nvPr/>
        </p:nvSpPr>
        <p:spPr>
          <a:xfrm>
            <a:off x="5493716" y="6424258"/>
            <a:ext cx="457200" cy="41750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Down Arrow 36"/>
          <p:cNvSpPr/>
          <p:nvPr/>
        </p:nvSpPr>
        <p:spPr>
          <a:xfrm>
            <a:off x="5537668" y="7897461"/>
            <a:ext cx="457200" cy="41750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ight Arrow 37"/>
          <p:cNvSpPr/>
          <p:nvPr/>
        </p:nvSpPr>
        <p:spPr>
          <a:xfrm>
            <a:off x="3247711" y="5712346"/>
            <a:ext cx="715732" cy="40732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Left Arrow 39"/>
          <p:cNvSpPr/>
          <p:nvPr/>
        </p:nvSpPr>
        <p:spPr>
          <a:xfrm>
            <a:off x="7749366" y="5690373"/>
            <a:ext cx="818119" cy="42930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Bent-Up Arrow 41"/>
          <p:cNvSpPr/>
          <p:nvPr/>
        </p:nvSpPr>
        <p:spPr>
          <a:xfrm rot="10800000">
            <a:off x="1752598" y="4355603"/>
            <a:ext cx="2181761" cy="1061020"/>
          </a:xfrm>
          <a:prstGeom prst="ben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p:cNvGrpSpPr/>
          <p:nvPr/>
        </p:nvGrpSpPr>
        <p:grpSpPr>
          <a:xfrm>
            <a:off x="7768700" y="4325370"/>
            <a:ext cx="2442195" cy="1088052"/>
            <a:chOff x="7768700" y="4325370"/>
            <a:chExt cx="2442195" cy="1088052"/>
          </a:xfrm>
          <a:solidFill>
            <a:schemeClr val="bg1"/>
          </a:solidFill>
        </p:grpSpPr>
        <p:sp>
          <p:nvSpPr>
            <p:cNvPr id="45" name="Rectangle 44"/>
            <p:cNvSpPr/>
            <p:nvPr/>
          </p:nvSpPr>
          <p:spPr>
            <a:xfrm>
              <a:off x="7768700" y="4325370"/>
              <a:ext cx="2240574" cy="2900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Down Arrow 45"/>
            <p:cNvSpPr/>
            <p:nvPr/>
          </p:nvSpPr>
          <p:spPr>
            <a:xfrm>
              <a:off x="9448895" y="4612256"/>
              <a:ext cx="762000" cy="801166"/>
            </a:xfrm>
            <a:prstGeom prst="downArrow">
              <a:avLst>
                <a:gd name="adj1" fmla="val 50000"/>
                <a:gd name="adj2" fmla="val 43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descr="Toy block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3700" y="-266701"/>
            <a:ext cx="6781800" cy="10869955"/>
          </a:xfrm>
          <a:prstGeom prst="rect">
            <a:avLst/>
          </a:prstGeom>
        </p:spPr>
      </p:pic>
    </p:spTree>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944897" y="1381827"/>
            <a:ext cx="11851040" cy="7523345"/>
          </a:xfrm>
          <a:prstGeom prst="rect">
            <a:avLst/>
          </a:prstGeom>
          <a:solidFill>
            <a:srgbClr val="6D123F"/>
          </a:solidFill>
        </p:spPr>
      </p:sp>
      <p:sp>
        <p:nvSpPr>
          <p:cNvPr id="4" name="TextBox 4"/>
          <p:cNvSpPr txBox="1"/>
          <p:nvPr/>
        </p:nvSpPr>
        <p:spPr>
          <a:xfrm>
            <a:off x="1028700" y="4210050"/>
            <a:ext cx="4528255" cy="2769989"/>
          </a:xfrm>
          <a:prstGeom prst="rect">
            <a:avLst/>
          </a:prstGeom>
        </p:spPr>
        <p:txBody>
          <a:bodyPr lIns="0" tIns="0" rIns="0" bIns="0" rtlCol="0" anchor="t">
            <a:spAutoFit/>
          </a:bodyPr>
          <a:lstStyle/>
          <a:p>
            <a:pPr algn="l">
              <a:lnSpc>
                <a:spcPts val="7200"/>
              </a:lnSpc>
            </a:pPr>
            <a:r>
              <a:rPr lang="en-US" sz="6000" spc="300" dirty="0">
                <a:solidFill>
                  <a:srgbClr val="FFFFFF"/>
                </a:solidFill>
                <a:latin typeface="Roboto Condensed Bold"/>
              </a:rPr>
              <a:t>PROJECT </a:t>
            </a:r>
          </a:p>
          <a:p>
            <a:pPr algn="l">
              <a:lnSpc>
                <a:spcPts val="7200"/>
              </a:lnSpc>
            </a:pPr>
            <a:r>
              <a:rPr lang="en-US" sz="6000" spc="300" dirty="0">
                <a:solidFill>
                  <a:srgbClr val="FFFFFF"/>
                </a:solidFill>
                <a:latin typeface="Roboto Condensed Bold"/>
              </a:rPr>
              <a:t>FEATURES</a:t>
            </a:r>
          </a:p>
          <a:p>
            <a:pPr algn="l">
              <a:lnSpc>
                <a:spcPts val="7200"/>
              </a:lnSpc>
            </a:pPr>
            <a:endParaRPr lang="en-US" sz="6000" spc="300" dirty="0">
              <a:solidFill>
                <a:srgbClr val="FFFFFF"/>
              </a:solidFill>
              <a:latin typeface="Roboto Condensed Bold"/>
            </a:endParaRPr>
          </a:p>
        </p:txBody>
      </p:sp>
      <p:grpSp>
        <p:nvGrpSpPr>
          <p:cNvPr id="5" name="Group 5"/>
          <p:cNvGrpSpPr/>
          <p:nvPr/>
        </p:nvGrpSpPr>
        <p:grpSpPr>
          <a:xfrm>
            <a:off x="7924800" y="1121098"/>
            <a:ext cx="9366958" cy="8044801"/>
            <a:chOff x="0" y="-142875"/>
            <a:chExt cx="12489277" cy="10726401"/>
          </a:xfrm>
        </p:grpSpPr>
        <p:sp>
          <p:nvSpPr>
            <p:cNvPr id="6" name="TextBox 6"/>
            <p:cNvSpPr txBox="1"/>
            <p:nvPr/>
          </p:nvSpPr>
          <p:spPr>
            <a:xfrm>
              <a:off x="0" y="-142875"/>
              <a:ext cx="12489277" cy="769441"/>
            </a:xfrm>
            <a:prstGeom prst="rect">
              <a:avLst/>
            </a:prstGeom>
          </p:spPr>
          <p:txBody>
            <a:bodyPr lIns="0" tIns="0" rIns="0" bIns="0" rtlCol="0" anchor="t">
              <a:spAutoFit/>
            </a:bodyPr>
            <a:lstStyle/>
            <a:p>
              <a:pPr algn="l">
                <a:lnSpc>
                  <a:spcPts val="4950"/>
                </a:lnSpc>
              </a:pPr>
              <a:r>
                <a:rPr lang="en-US" sz="3000" spc="300" dirty="0">
                  <a:solidFill>
                    <a:srgbClr val="BA5A87"/>
                  </a:solidFill>
                  <a:latin typeface="Roboto"/>
                </a:rPr>
                <a:t>MAIN SYSTEMS</a:t>
              </a:r>
            </a:p>
          </p:txBody>
        </p:sp>
        <p:sp>
          <p:nvSpPr>
            <p:cNvPr id="7" name="TextBox 7"/>
            <p:cNvSpPr txBox="1"/>
            <p:nvPr/>
          </p:nvSpPr>
          <p:spPr>
            <a:xfrm>
              <a:off x="0" y="880049"/>
              <a:ext cx="12489277" cy="1427741"/>
            </a:xfrm>
            <a:prstGeom prst="rect">
              <a:avLst/>
            </a:prstGeom>
          </p:spPr>
          <p:txBody>
            <a:bodyPr lIns="0" tIns="0" rIns="0" bIns="0" rtlCol="0" anchor="t">
              <a:spAutoFit/>
            </a:bodyPr>
            <a:lstStyle/>
            <a:p>
              <a:pPr marL="457200" indent="-457200" algn="l">
                <a:lnSpc>
                  <a:spcPts val="4368"/>
                </a:lnSpc>
                <a:buFont typeface="Wingdings" panose="05000000000000000000" pitchFamily="2" charset="2"/>
                <a:buChar char="q"/>
              </a:pPr>
              <a:r>
                <a:rPr lang="en-US" sz="2600" spc="155" dirty="0">
                  <a:solidFill>
                    <a:srgbClr val="6D123F"/>
                  </a:solidFill>
                  <a:latin typeface="Roboto"/>
                </a:rPr>
                <a:t>Ordering foods</a:t>
              </a:r>
            </a:p>
            <a:p>
              <a:pPr marL="457200" indent="-457200" algn="l">
                <a:lnSpc>
                  <a:spcPts val="4368"/>
                </a:lnSpc>
                <a:buFont typeface="Wingdings" panose="05000000000000000000" pitchFamily="2" charset="2"/>
                <a:buChar char="q"/>
              </a:pPr>
              <a:r>
                <a:rPr lang="en-US" sz="2600" spc="155" dirty="0">
                  <a:solidFill>
                    <a:srgbClr val="6D123F"/>
                  </a:solidFill>
                  <a:latin typeface="Roboto"/>
                </a:rPr>
                <a:t>Delivery </a:t>
              </a:r>
            </a:p>
          </p:txBody>
        </p:sp>
        <p:sp>
          <p:nvSpPr>
            <p:cNvPr id="8" name="TextBox 8"/>
            <p:cNvSpPr txBox="1"/>
            <p:nvPr/>
          </p:nvSpPr>
          <p:spPr>
            <a:xfrm>
              <a:off x="0" y="2737452"/>
              <a:ext cx="12489277" cy="769441"/>
            </a:xfrm>
            <a:prstGeom prst="rect">
              <a:avLst/>
            </a:prstGeom>
          </p:spPr>
          <p:txBody>
            <a:bodyPr lIns="0" tIns="0" rIns="0" bIns="0" rtlCol="0" anchor="t">
              <a:spAutoFit/>
            </a:bodyPr>
            <a:lstStyle/>
            <a:p>
              <a:pPr algn="l">
                <a:lnSpc>
                  <a:spcPts val="4950"/>
                </a:lnSpc>
              </a:pPr>
              <a:r>
                <a:rPr lang="en-US" sz="3000" spc="300" dirty="0">
                  <a:solidFill>
                    <a:srgbClr val="BA5A87"/>
                  </a:solidFill>
                  <a:latin typeface="Roboto"/>
                </a:rPr>
                <a:t>RESTAURANT OWNERS</a:t>
              </a:r>
            </a:p>
          </p:txBody>
        </p:sp>
        <p:sp>
          <p:nvSpPr>
            <p:cNvPr id="9" name="TextBox 9"/>
            <p:cNvSpPr txBox="1"/>
            <p:nvPr/>
          </p:nvSpPr>
          <p:spPr>
            <a:xfrm>
              <a:off x="0" y="3760376"/>
              <a:ext cx="12489277" cy="2257028"/>
            </a:xfrm>
            <a:prstGeom prst="rect">
              <a:avLst/>
            </a:prstGeom>
          </p:spPr>
          <p:txBody>
            <a:bodyPr lIns="0" tIns="0" rIns="0" bIns="0" rtlCol="0" anchor="t">
              <a:spAutoFit/>
            </a:bodyPr>
            <a:lstStyle/>
            <a:p>
              <a:pPr marL="457200" indent="-457200" algn="l">
                <a:lnSpc>
                  <a:spcPts val="4368"/>
                </a:lnSpc>
                <a:buFont typeface="Wingdings" panose="05000000000000000000" pitchFamily="2" charset="2"/>
                <a:buChar char="q"/>
              </a:pPr>
              <a:r>
                <a:rPr lang="en-US" sz="2600" spc="155" dirty="0">
                  <a:solidFill>
                    <a:srgbClr val="6D123F"/>
                  </a:solidFill>
                  <a:latin typeface="Roboto"/>
                </a:rPr>
                <a:t>Access to their own restaurant</a:t>
              </a:r>
            </a:p>
            <a:p>
              <a:pPr marL="457200" indent="-457200" algn="l">
                <a:lnSpc>
                  <a:spcPts val="4368"/>
                </a:lnSpc>
                <a:buFont typeface="Wingdings" panose="05000000000000000000" pitchFamily="2" charset="2"/>
                <a:buChar char="q"/>
              </a:pPr>
              <a:r>
                <a:rPr lang="en-US" sz="2600" spc="155" dirty="0">
                  <a:solidFill>
                    <a:srgbClr val="6D123F"/>
                  </a:solidFill>
                  <a:latin typeface="Roboto"/>
                </a:rPr>
                <a:t>Accepting or Rejecting orders</a:t>
              </a:r>
            </a:p>
            <a:p>
              <a:pPr marL="457200" indent="-457200" algn="l">
                <a:lnSpc>
                  <a:spcPts val="4368"/>
                </a:lnSpc>
                <a:buFont typeface="Wingdings" panose="05000000000000000000" pitchFamily="2" charset="2"/>
                <a:buChar char="q"/>
              </a:pPr>
              <a:r>
                <a:rPr lang="en-US" sz="2600" spc="155" dirty="0">
                  <a:solidFill>
                    <a:srgbClr val="6D123F"/>
                  </a:solidFill>
                  <a:latin typeface="Roboto"/>
                </a:rPr>
                <a:t>Account privacy</a:t>
              </a:r>
            </a:p>
          </p:txBody>
        </p:sp>
        <p:sp>
          <p:nvSpPr>
            <p:cNvPr id="10" name="TextBox 10"/>
            <p:cNvSpPr txBox="1"/>
            <p:nvPr/>
          </p:nvSpPr>
          <p:spPr>
            <a:xfrm>
              <a:off x="0" y="6558155"/>
              <a:ext cx="12489277" cy="769441"/>
            </a:xfrm>
            <a:prstGeom prst="rect">
              <a:avLst/>
            </a:prstGeom>
          </p:spPr>
          <p:txBody>
            <a:bodyPr lIns="0" tIns="0" rIns="0" bIns="0" rtlCol="0" anchor="t">
              <a:spAutoFit/>
            </a:bodyPr>
            <a:lstStyle/>
            <a:p>
              <a:pPr algn="l">
                <a:lnSpc>
                  <a:spcPts val="4950"/>
                </a:lnSpc>
              </a:pPr>
              <a:r>
                <a:rPr lang="en-US" sz="3000" spc="300" dirty="0">
                  <a:solidFill>
                    <a:srgbClr val="BA5A87"/>
                  </a:solidFill>
                  <a:latin typeface="Roboto"/>
                </a:rPr>
                <a:t>CUSTOMERS</a:t>
              </a:r>
            </a:p>
          </p:txBody>
        </p:sp>
        <p:sp>
          <p:nvSpPr>
            <p:cNvPr id="11" name="TextBox 11"/>
            <p:cNvSpPr txBox="1"/>
            <p:nvPr/>
          </p:nvSpPr>
          <p:spPr>
            <a:xfrm>
              <a:off x="0" y="7574155"/>
              <a:ext cx="12489277" cy="3009371"/>
            </a:xfrm>
            <a:prstGeom prst="rect">
              <a:avLst/>
            </a:prstGeom>
          </p:spPr>
          <p:txBody>
            <a:bodyPr lIns="0" tIns="0" rIns="0" bIns="0" rtlCol="0" anchor="t">
              <a:spAutoFit/>
            </a:bodyPr>
            <a:lstStyle/>
            <a:p>
              <a:pPr marL="457200" indent="-457200" algn="l">
                <a:lnSpc>
                  <a:spcPts val="4368"/>
                </a:lnSpc>
                <a:buFont typeface="Wingdings" panose="05000000000000000000" pitchFamily="2" charset="2"/>
                <a:buChar char="q"/>
              </a:pPr>
              <a:r>
                <a:rPr lang="en-US" sz="2600" spc="155" dirty="0">
                  <a:solidFill>
                    <a:srgbClr val="6D123F"/>
                  </a:solidFill>
                  <a:latin typeface="Roboto"/>
                </a:rPr>
                <a:t>Ordering from a </a:t>
              </a:r>
              <a:r>
                <a:rPr lang="en-US" sz="2600" spc="155">
                  <a:solidFill>
                    <a:srgbClr val="6D123F"/>
                  </a:solidFill>
                  <a:latin typeface="Roboto"/>
                </a:rPr>
                <a:t>single restaurant </a:t>
              </a:r>
              <a:r>
                <a:rPr lang="en-US" sz="2600" spc="155" dirty="0">
                  <a:solidFill>
                    <a:srgbClr val="6D123F"/>
                  </a:solidFill>
                  <a:latin typeface="Roboto"/>
                </a:rPr>
                <a:t>item at a time</a:t>
              </a:r>
            </a:p>
            <a:p>
              <a:pPr marL="457200" indent="-457200" algn="l">
                <a:lnSpc>
                  <a:spcPts val="4368"/>
                </a:lnSpc>
                <a:buFont typeface="Wingdings" panose="05000000000000000000" pitchFamily="2" charset="2"/>
                <a:buChar char="q"/>
              </a:pPr>
              <a:r>
                <a:rPr lang="en-US" sz="2600" spc="155" dirty="0">
                  <a:solidFill>
                    <a:srgbClr val="6D123F"/>
                  </a:solidFill>
                  <a:latin typeface="Roboto"/>
                </a:rPr>
                <a:t>Fair Transactions</a:t>
              </a:r>
            </a:p>
            <a:p>
              <a:pPr marL="457200" indent="-457200" algn="l">
                <a:lnSpc>
                  <a:spcPts val="4368"/>
                </a:lnSpc>
                <a:buFont typeface="Wingdings" panose="05000000000000000000" pitchFamily="2" charset="2"/>
                <a:buChar char="q"/>
              </a:pPr>
              <a:r>
                <a:rPr lang="en-US" sz="2600" spc="155" dirty="0">
                  <a:solidFill>
                    <a:srgbClr val="6D123F"/>
                  </a:solidFill>
                  <a:latin typeface="Roboto"/>
                </a:rPr>
                <a:t>Account privacy</a:t>
              </a:r>
            </a:p>
            <a:p>
              <a:pPr marL="457200" indent="-457200" algn="l">
                <a:lnSpc>
                  <a:spcPts val="4368"/>
                </a:lnSpc>
                <a:buFont typeface="Wingdings" panose="05000000000000000000" pitchFamily="2" charset="2"/>
                <a:buChar char="q"/>
              </a:pPr>
              <a:r>
                <a:rPr lang="en-US" sz="2600" spc="155" dirty="0">
                  <a:solidFill>
                    <a:srgbClr val="6D123F"/>
                  </a:solidFill>
                  <a:latin typeface="Roboto"/>
                </a:rPr>
                <a:t>Array of choices</a:t>
              </a: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925847" y="1400877"/>
            <a:ext cx="11851040" cy="7485245"/>
          </a:xfrm>
          <a:prstGeom prst="rect">
            <a:avLst/>
          </a:prstGeom>
          <a:solidFill>
            <a:srgbClr val="6D123F"/>
          </a:solidFill>
        </p:spPr>
      </p:sp>
      <p:sp>
        <p:nvSpPr>
          <p:cNvPr id="3" name="TextBox 3"/>
          <p:cNvSpPr txBox="1"/>
          <p:nvPr/>
        </p:nvSpPr>
        <p:spPr>
          <a:xfrm>
            <a:off x="7458484" y="2866386"/>
            <a:ext cx="7026552" cy="5062283"/>
          </a:xfrm>
          <a:prstGeom prst="rect">
            <a:avLst/>
          </a:prstGeom>
        </p:spPr>
        <p:txBody>
          <a:bodyPr lIns="0" tIns="0" rIns="0" bIns="0" rtlCol="0" anchor="t">
            <a:spAutoFit/>
          </a:bodyPr>
          <a:lstStyle/>
          <a:p>
            <a:pPr marL="1036320" lvl="1" indent="-518160" algn="l">
              <a:lnSpc>
                <a:spcPts val="8064"/>
              </a:lnSpc>
              <a:buFont typeface="Arial"/>
              <a:buChar char="•"/>
            </a:pPr>
            <a:r>
              <a:rPr lang="en-US" sz="4000" spc="288" dirty="0">
                <a:solidFill>
                  <a:srgbClr val="6D123F"/>
                </a:solidFill>
                <a:latin typeface="Roboto Bold"/>
              </a:rPr>
              <a:t>Class and Object</a:t>
            </a:r>
          </a:p>
          <a:p>
            <a:pPr marL="1036320" lvl="1" indent="-518160" algn="l">
              <a:lnSpc>
                <a:spcPts val="8064"/>
              </a:lnSpc>
              <a:buFont typeface="Arial"/>
              <a:buChar char="•"/>
            </a:pPr>
            <a:r>
              <a:rPr lang="en-US" sz="4000" spc="288" dirty="0">
                <a:solidFill>
                  <a:srgbClr val="6D123F"/>
                </a:solidFill>
                <a:latin typeface="Roboto Bold"/>
              </a:rPr>
              <a:t>Inheritance</a:t>
            </a:r>
          </a:p>
          <a:p>
            <a:pPr marL="1036320" lvl="1" indent="-518160" algn="l">
              <a:lnSpc>
                <a:spcPts val="8064"/>
              </a:lnSpc>
              <a:buFont typeface="Arial"/>
              <a:buChar char="•"/>
            </a:pPr>
            <a:r>
              <a:rPr lang="en-US" sz="4000" spc="288" dirty="0">
                <a:solidFill>
                  <a:srgbClr val="6D123F"/>
                </a:solidFill>
                <a:latin typeface="Roboto Bold"/>
              </a:rPr>
              <a:t>Encapsulation</a:t>
            </a:r>
          </a:p>
          <a:p>
            <a:pPr marL="1036320" lvl="1" indent="-518160" algn="l">
              <a:lnSpc>
                <a:spcPts val="8064"/>
              </a:lnSpc>
              <a:buFont typeface="Arial"/>
              <a:buChar char="•"/>
            </a:pPr>
            <a:r>
              <a:rPr lang="en-US" sz="4000" spc="288" dirty="0">
                <a:solidFill>
                  <a:srgbClr val="6D123F"/>
                </a:solidFill>
                <a:latin typeface="Roboto Bold"/>
              </a:rPr>
              <a:t>User Defined Functions</a:t>
            </a:r>
          </a:p>
        </p:txBody>
      </p:sp>
      <p:pic>
        <p:nvPicPr>
          <p:cNvPr id="4" name="Picture 4"/>
          <p:cNvPicPr>
            <a:picLocks noChangeAspect="1"/>
          </p:cNvPicPr>
          <p:nvPr/>
        </p:nvPicPr>
        <p:blipFill>
          <a:blip r:embed="rId2"/>
          <a:srcRect/>
          <a:stretch>
            <a:fillRect/>
          </a:stretch>
        </p:blipFill>
        <p:spPr>
          <a:xfrm>
            <a:off x="438150" y="888783"/>
            <a:ext cx="5547751" cy="2565835"/>
          </a:xfrm>
          <a:prstGeom prst="rect">
            <a:avLst/>
          </a:prstGeom>
        </p:spPr>
      </p:pic>
      <p:sp>
        <p:nvSpPr>
          <p:cNvPr id="5" name="TextBox 5"/>
          <p:cNvSpPr txBox="1"/>
          <p:nvPr/>
        </p:nvSpPr>
        <p:spPr>
          <a:xfrm>
            <a:off x="304800" y="3740950"/>
            <a:ext cx="6100201" cy="1756711"/>
          </a:xfrm>
          <a:prstGeom prst="rect">
            <a:avLst/>
          </a:prstGeom>
        </p:spPr>
        <p:txBody>
          <a:bodyPr lIns="0" tIns="0" rIns="0" bIns="0" rtlCol="0" anchor="t">
            <a:spAutoFit/>
          </a:bodyPr>
          <a:lstStyle/>
          <a:p>
            <a:pPr>
              <a:lnSpc>
                <a:spcPts val="6878"/>
              </a:lnSpc>
            </a:pPr>
            <a:r>
              <a:rPr lang="en-US" sz="5732" spc="286">
                <a:solidFill>
                  <a:srgbClr val="FFFFFF"/>
                </a:solidFill>
                <a:latin typeface="Roboto Condensed Bold"/>
              </a:rPr>
              <a:t>PROJECT</a:t>
            </a:r>
          </a:p>
          <a:p>
            <a:pPr algn="l">
              <a:lnSpc>
                <a:spcPts val="6878"/>
              </a:lnSpc>
            </a:pPr>
            <a:r>
              <a:rPr lang="en-US" sz="5732" spc="286">
                <a:solidFill>
                  <a:srgbClr val="FFFFFF"/>
                </a:solidFill>
                <a:latin typeface="Roboto Condensed Bold"/>
              </a:rPr>
              <a:t>IMPLEMENTATION</a:t>
            </a:r>
          </a:p>
        </p:txBody>
      </p:sp>
      <p:sp>
        <p:nvSpPr>
          <p:cNvPr id="6" name="TextBox 6"/>
          <p:cNvSpPr txBox="1"/>
          <p:nvPr/>
        </p:nvSpPr>
        <p:spPr>
          <a:xfrm>
            <a:off x="8144284" y="774483"/>
            <a:ext cx="10143716" cy="1910779"/>
          </a:xfrm>
          <a:prstGeom prst="rect">
            <a:avLst/>
          </a:prstGeom>
        </p:spPr>
        <p:txBody>
          <a:bodyPr lIns="0" tIns="0" rIns="0" bIns="0" rtlCol="0" anchor="t">
            <a:spAutoFit/>
          </a:bodyPr>
          <a:lstStyle/>
          <a:p>
            <a:pPr algn="ctr">
              <a:lnSpc>
                <a:spcPts val="7775"/>
              </a:lnSpc>
            </a:pPr>
            <a:r>
              <a:rPr lang="en-US" sz="5000" dirty="0">
                <a:solidFill>
                  <a:srgbClr val="6D123F"/>
                </a:solidFill>
                <a:latin typeface="Roboto Condensed Bold"/>
              </a:rPr>
              <a:t>Object Oriented Programing Concepts </a:t>
            </a:r>
            <a:r>
              <a:rPr lang="en-US" sz="5000" u="sng" dirty="0">
                <a:solidFill>
                  <a:srgbClr val="6D123F"/>
                </a:solidFill>
                <a:latin typeface="Roboto Condensed Bold"/>
              </a:rPr>
              <a:t>Used in The Project</a:t>
            </a:r>
          </a:p>
        </p:txBody>
      </p:sp>
    </p:spTree>
    <p:extLst>
      <p:ext uri="{BB962C8B-B14F-4D97-AF65-F5344CB8AC3E}">
        <p14:creationId xmlns:p14="http://schemas.microsoft.com/office/powerpoint/2010/main" val="333385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95450" y="-361950"/>
            <a:ext cx="21069300" cy="2667000"/>
          </a:xfrm>
          <a:prstGeom prst="rect">
            <a:avLst/>
          </a:prstGeom>
          <a:solidFill>
            <a:srgbClr val="6D123F"/>
          </a:solidFill>
        </p:spPr>
      </p:sp>
      <p:grpSp>
        <p:nvGrpSpPr>
          <p:cNvPr id="3" name="Group 3"/>
          <p:cNvGrpSpPr/>
          <p:nvPr/>
        </p:nvGrpSpPr>
        <p:grpSpPr>
          <a:xfrm>
            <a:off x="12029682" y="4023335"/>
            <a:ext cx="2571750" cy="257175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D123F"/>
            </a:solidFill>
          </p:spPr>
        </p:sp>
      </p:grpSp>
      <p:grpSp>
        <p:nvGrpSpPr>
          <p:cNvPr id="5" name="Group 5"/>
          <p:cNvGrpSpPr/>
          <p:nvPr/>
        </p:nvGrpSpPr>
        <p:grpSpPr>
          <a:xfrm>
            <a:off x="14857717" y="4021198"/>
            <a:ext cx="2571750" cy="2571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D123F"/>
            </a:solidFill>
          </p:spPr>
        </p:sp>
      </p:grpSp>
      <p:grpSp>
        <p:nvGrpSpPr>
          <p:cNvPr id="7" name="Group 7"/>
          <p:cNvGrpSpPr/>
          <p:nvPr/>
        </p:nvGrpSpPr>
        <p:grpSpPr>
          <a:xfrm>
            <a:off x="12047885" y="6797835"/>
            <a:ext cx="2571750" cy="25717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D123F"/>
            </a:solidFill>
          </p:spPr>
        </p:sp>
      </p:grpSp>
      <p:grpSp>
        <p:nvGrpSpPr>
          <p:cNvPr id="9" name="Group 9"/>
          <p:cNvGrpSpPr/>
          <p:nvPr/>
        </p:nvGrpSpPr>
        <p:grpSpPr>
          <a:xfrm>
            <a:off x="14845258" y="6797835"/>
            <a:ext cx="2571750" cy="257175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D123F"/>
            </a:solidFill>
          </p:spPr>
        </p:sp>
      </p:grpSp>
      <p:sp>
        <p:nvSpPr>
          <p:cNvPr id="11" name="TextBox 11"/>
          <p:cNvSpPr txBox="1"/>
          <p:nvPr/>
        </p:nvSpPr>
        <p:spPr>
          <a:xfrm>
            <a:off x="464325" y="2875883"/>
            <a:ext cx="10948676" cy="1123673"/>
          </a:xfrm>
          <a:prstGeom prst="rect">
            <a:avLst/>
          </a:prstGeom>
        </p:spPr>
        <p:txBody>
          <a:bodyPr lIns="0" tIns="0" rIns="0" bIns="0" rtlCol="0" anchor="t">
            <a:spAutoFit/>
          </a:bodyPr>
          <a:lstStyle/>
          <a:p>
            <a:pPr>
              <a:lnSpc>
                <a:spcPts val="2938"/>
              </a:lnSpc>
            </a:pPr>
            <a:r>
              <a:rPr lang="en-US" sz="2000" dirty="0">
                <a:solidFill>
                  <a:srgbClr val="6D123F"/>
                </a:solidFill>
                <a:latin typeface="Roboto"/>
              </a:rPr>
              <a:t>The developed project will help the customers to order food in a very convenient way. It will also help the restaurants to perform successful delivery of food to the customers.</a:t>
            </a:r>
          </a:p>
          <a:p>
            <a:pPr algn="ctr">
              <a:lnSpc>
                <a:spcPts val="3121"/>
              </a:lnSpc>
            </a:pPr>
            <a:endParaRPr lang="en-US" sz="2098" dirty="0">
              <a:solidFill>
                <a:srgbClr val="6D123F"/>
              </a:solidFill>
              <a:latin typeface="Roboto"/>
            </a:endParaRPr>
          </a:p>
        </p:txBody>
      </p:sp>
      <p:pic>
        <p:nvPicPr>
          <p:cNvPr id="13" name="Picture 13"/>
          <p:cNvPicPr>
            <a:picLocks noChangeAspect="1"/>
          </p:cNvPicPr>
          <p:nvPr/>
        </p:nvPicPr>
        <p:blipFill>
          <a:blip r:embed="rId2"/>
          <a:srcRect/>
          <a:stretch>
            <a:fillRect/>
          </a:stretch>
        </p:blipFill>
        <p:spPr>
          <a:xfrm>
            <a:off x="12434069" y="4400176"/>
            <a:ext cx="1822448" cy="1530856"/>
          </a:xfrm>
          <a:prstGeom prst="rect">
            <a:avLst/>
          </a:prstGeom>
        </p:spPr>
      </p:pic>
      <p:pic>
        <p:nvPicPr>
          <p:cNvPr id="14" name="Picture 14"/>
          <p:cNvPicPr>
            <a:picLocks noChangeAspect="1"/>
          </p:cNvPicPr>
          <p:nvPr/>
        </p:nvPicPr>
        <p:blipFill>
          <a:blip r:embed="rId3"/>
          <a:srcRect/>
          <a:stretch>
            <a:fillRect/>
          </a:stretch>
        </p:blipFill>
        <p:spPr>
          <a:xfrm>
            <a:off x="15033622" y="7268651"/>
            <a:ext cx="2219940" cy="1179343"/>
          </a:xfrm>
          <a:prstGeom prst="rect">
            <a:avLst/>
          </a:prstGeom>
        </p:spPr>
      </p:pic>
      <p:pic>
        <p:nvPicPr>
          <p:cNvPr id="15" name="Picture 15"/>
          <p:cNvPicPr>
            <a:picLocks noChangeAspect="1"/>
          </p:cNvPicPr>
          <p:nvPr/>
        </p:nvPicPr>
        <p:blipFill>
          <a:blip r:embed="rId4"/>
          <a:srcRect/>
          <a:stretch>
            <a:fillRect/>
          </a:stretch>
        </p:blipFill>
        <p:spPr>
          <a:xfrm>
            <a:off x="12686243" y="7063764"/>
            <a:ext cx="1318101" cy="1872967"/>
          </a:xfrm>
          <a:prstGeom prst="rect">
            <a:avLst/>
          </a:prstGeom>
        </p:spPr>
      </p:pic>
      <p:pic>
        <p:nvPicPr>
          <p:cNvPr id="16" name="Picture 16"/>
          <p:cNvPicPr>
            <a:picLocks noChangeAspect="1"/>
          </p:cNvPicPr>
          <p:nvPr/>
        </p:nvPicPr>
        <p:blipFill>
          <a:blip r:embed="rId5"/>
          <a:srcRect/>
          <a:stretch>
            <a:fillRect/>
          </a:stretch>
        </p:blipFill>
        <p:spPr>
          <a:xfrm>
            <a:off x="15215105" y="4298929"/>
            <a:ext cx="1856974" cy="1750198"/>
          </a:xfrm>
          <a:prstGeom prst="rect">
            <a:avLst/>
          </a:prstGeom>
        </p:spPr>
      </p:pic>
      <p:sp>
        <p:nvSpPr>
          <p:cNvPr id="17" name="TextBox 17"/>
          <p:cNvSpPr txBox="1"/>
          <p:nvPr/>
        </p:nvSpPr>
        <p:spPr>
          <a:xfrm>
            <a:off x="973433" y="4400176"/>
            <a:ext cx="10683077" cy="5065489"/>
          </a:xfrm>
          <a:prstGeom prst="rect">
            <a:avLst/>
          </a:prstGeom>
        </p:spPr>
        <p:txBody>
          <a:bodyPr lIns="0" tIns="0" rIns="0" bIns="0" rtlCol="0" anchor="t">
            <a:spAutoFit/>
          </a:bodyPr>
          <a:lstStyle/>
          <a:p>
            <a:pPr marL="457200" indent="-457200">
              <a:lnSpc>
                <a:spcPts val="5018"/>
              </a:lnSpc>
              <a:buFont typeface="Wingdings" panose="05000000000000000000" pitchFamily="2" charset="2"/>
              <a:buChar char="v"/>
            </a:pPr>
            <a:r>
              <a:rPr lang="en-US" sz="3000" dirty="0">
                <a:solidFill>
                  <a:srgbClr val="6D123F"/>
                </a:solidFill>
                <a:latin typeface="Roboto" panose="020B0604020202020204" charset="0"/>
                <a:ea typeface="Roboto" panose="020B0604020202020204" charset="0"/>
              </a:rPr>
              <a:t>Minimizing number of employees in the restaurants</a:t>
            </a:r>
          </a:p>
          <a:p>
            <a:pPr marL="457200" indent="-457200">
              <a:lnSpc>
                <a:spcPts val="5018"/>
              </a:lnSpc>
              <a:buFont typeface="Wingdings" panose="05000000000000000000" pitchFamily="2" charset="2"/>
              <a:buChar char="v"/>
            </a:pPr>
            <a:r>
              <a:rPr lang="en-US" sz="3000" dirty="0">
                <a:solidFill>
                  <a:srgbClr val="6D123F"/>
                </a:solidFill>
                <a:latin typeface="Roboto" panose="020B0604020202020204" charset="0"/>
                <a:ea typeface="Roboto" panose="020B0604020202020204" charset="0"/>
              </a:rPr>
              <a:t>Reducing labor cost</a:t>
            </a:r>
          </a:p>
          <a:p>
            <a:pPr marL="457200" indent="-457200">
              <a:lnSpc>
                <a:spcPts val="5018"/>
              </a:lnSpc>
              <a:buFont typeface="Wingdings" panose="05000000000000000000" pitchFamily="2" charset="2"/>
              <a:buChar char="v"/>
            </a:pPr>
            <a:r>
              <a:rPr lang="en-US" sz="3000" dirty="0">
                <a:solidFill>
                  <a:srgbClr val="6D123F"/>
                </a:solidFill>
                <a:latin typeface="Roboto" panose="020B0604020202020204" charset="0"/>
                <a:ea typeface="Roboto" panose="020B0604020202020204" charset="0"/>
              </a:rPr>
              <a:t>Reducing the rate of mistakes since it’s a machine Increased speed of work.</a:t>
            </a:r>
          </a:p>
          <a:p>
            <a:pPr marL="457200" indent="-457200">
              <a:lnSpc>
                <a:spcPts val="5018"/>
              </a:lnSpc>
              <a:buFont typeface="Wingdings" panose="05000000000000000000" pitchFamily="2" charset="2"/>
              <a:buChar char="v"/>
            </a:pPr>
            <a:r>
              <a:rPr lang="en-US" sz="3000" dirty="0">
                <a:solidFill>
                  <a:srgbClr val="6D123F"/>
                </a:solidFill>
                <a:latin typeface="Roboto" panose="020B0604020202020204" charset="0"/>
                <a:ea typeface="Roboto" panose="020B0604020202020204" charset="0"/>
              </a:rPr>
              <a:t>Cost effectiveness and time efficiency</a:t>
            </a:r>
          </a:p>
          <a:p>
            <a:pPr marL="457200" indent="-457200">
              <a:lnSpc>
                <a:spcPts val="5018"/>
              </a:lnSpc>
              <a:buFont typeface="Wingdings" panose="05000000000000000000" pitchFamily="2" charset="2"/>
              <a:buChar char="v"/>
            </a:pPr>
            <a:r>
              <a:rPr lang="en-US" sz="3000" dirty="0">
                <a:solidFill>
                  <a:srgbClr val="6D123F"/>
                </a:solidFill>
                <a:latin typeface="Roboto" panose="020B0604020202020204" charset="0"/>
                <a:ea typeface="Roboto" panose="020B0604020202020204" charset="0"/>
              </a:rPr>
              <a:t>Customers satisfaction through delivering foods in destination.</a:t>
            </a:r>
          </a:p>
          <a:p>
            <a:pPr marL="457200" indent="-457200">
              <a:lnSpc>
                <a:spcPts val="5018"/>
              </a:lnSpc>
              <a:buFont typeface="Wingdings" panose="05000000000000000000" pitchFamily="2" charset="2"/>
              <a:buChar char="v"/>
            </a:pPr>
            <a:r>
              <a:rPr lang="en-US" sz="3000" dirty="0">
                <a:solidFill>
                  <a:srgbClr val="6D123F"/>
                </a:solidFill>
                <a:latin typeface="Roboto" panose="020B0604020202020204" charset="0"/>
                <a:ea typeface="Roboto" panose="020B0604020202020204" charset="0"/>
              </a:rPr>
              <a:t>Automation and maximum level of overall efficiency</a:t>
            </a:r>
          </a:p>
        </p:txBody>
      </p:sp>
      <p:sp>
        <p:nvSpPr>
          <p:cNvPr id="18" name="TextBox 18"/>
          <p:cNvSpPr txBox="1"/>
          <p:nvPr/>
        </p:nvSpPr>
        <p:spPr>
          <a:xfrm>
            <a:off x="1755422" y="440055"/>
            <a:ext cx="15112313" cy="1298432"/>
          </a:xfrm>
          <a:prstGeom prst="rect">
            <a:avLst/>
          </a:prstGeom>
        </p:spPr>
        <p:txBody>
          <a:bodyPr lIns="0" tIns="0" rIns="0" bIns="0" rtlCol="0" anchor="t">
            <a:spAutoFit/>
          </a:bodyPr>
          <a:lstStyle/>
          <a:p>
            <a:pPr algn="ctr">
              <a:lnSpc>
                <a:spcPts val="11519"/>
              </a:lnSpc>
            </a:pPr>
            <a:r>
              <a:rPr lang="en-US" sz="6000" spc="480" dirty="0">
                <a:solidFill>
                  <a:srgbClr val="FFFFFF"/>
                </a:solidFill>
                <a:latin typeface="Roboto Condensed Bold"/>
              </a:rPr>
              <a:t>OBJECTIVES &amp; OUTCOMES</a:t>
            </a:r>
          </a:p>
        </p:txBody>
      </p:sp>
      <p:sp>
        <p:nvSpPr>
          <p:cNvPr id="35" name="Rectangle 34"/>
          <p:cNvSpPr/>
          <p:nvPr/>
        </p:nvSpPr>
        <p:spPr>
          <a:xfrm>
            <a:off x="464325" y="3771899"/>
            <a:ext cx="10813275" cy="385938"/>
          </a:xfrm>
          <a:prstGeom prst="rect">
            <a:avLst/>
          </a:prstGeom>
          <a:solidFill>
            <a:srgbClr val="6D1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6884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479</Words>
  <Application>Microsoft Office PowerPoint</Application>
  <PresentationFormat>Custom</PresentationFormat>
  <Paragraphs>91</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Roboto</vt:lpstr>
      <vt:lpstr>Roboto Bold</vt:lpstr>
      <vt:lpstr>Wingdings</vt:lpstr>
      <vt:lpstr>Arial</vt:lpstr>
      <vt:lpstr>Roboto Condensed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Second in command</dc:creator>
  <cp:lastModifiedBy>Md. Zubayer</cp:lastModifiedBy>
  <cp:revision>31</cp:revision>
  <dcterms:created xsi:type="dcterms:W3CDTF">2006-08-16T00:00:00Z</dcterms:created>
  <dcterms:modified xsi:type="dcterms:W3CDTF">2023-01-26T09:29:25Z</dcterms:modified>
  <dc:identifier>DAEHZLM4Y1c</dc:identifier>
</cp:coreProperties>
</file>